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3772" y="3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20.rs6.net/tn.jsp?f=001MCRKtAVlAxPHyJnEs13k_9f24w883Mum2EM66GWR-9U_DWEWRG51BGMoHxggPYNwL-8BCklKCF3Hi8J3Lph7mroV-tfNCi2mZ5ACinqTibLQbYSyqPb8Fw4MbTd8fXVKqWxjjNZnun5OBk6Jtj0h-jZSu_xw0HM63cQpyjgpmykXGwWtpOTvW5RjRF2EodtW0rN7nqqHYTPSK3OhZ94gkwB6AyJfXck88KCVXxEqt03yG2J8vc6sGA%3D%3D&amp;c=CMtM8xfRkFeZZGjQoJTVH-qOPmzqeCRr_E2Fe-3gj65N2EHyogVAzQ%3D%3D&amp;ch=Nbr8_zZdftWsSxXqlcmwP0XPN3hLY1uO4qfFJY-VFU6MKVfq5eiCsA%3D%3D" TargetMode="External"/><Relationship Id="rId2" Type="http://schemas.openxmlformats.org/officeDocument/2006/relationships/hyperlink" Target="mailto:thomas.stokkermans@uhhospitals.org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r20.rs6.net/tn.jsp?f=001MCRKtAVlAxPHyJnEs13k_9f24w883Mum2EM66GWR-9U_DWEWRG51BLQew4EfgT0dL8RyTs1aIfplqCGIh2XZEri7OEheLCDVelzbdhHivwjlR2mt2TKVrD-6yPdVJ0FD1Mg6bTfb6o4eQiffWTJ6_sS0QbZ_0D6VlTcuXbTyzNo2ku9A_0FVeZrQld4vXtPm6gIRsniwUoFWcskbvYUp5RuuLGcFSk7CC8JsQI7YLZEciGurTVPNC-HoUqL-XxpShSz3sRD6MmA%3D&amp;c=CMtM8xfRkFeZZGjQoJTVH-qOPmzqeCRr_E2Fe-3gj65N2EHyogVAzQ%3D%3D&amp;ch=Nbr8_zZdftWsSxXqlcmwP0XPN3hLY1uO4qfFJY-VFU6MKVfq5eiCsA%3D%3D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cquan@bsd.uchicago.edu" TargetMode="External"/><Relationship Id="rId2" Type="http://schemas.openxmlformats.org/officeDocument/2006/relationships/hyperlink" Target="https://r20.rs6.net/tn.jsp?f=001MCRKtAVlAxPHyJnEs13k_9f24w883Mum2EM66GWR-9U_DWEWRG51BGMoHxggPYNwJzkjrmPvsKksOZDbOtTRJyIEHCtH13cM9ZSiF6vGtjTrZIrJ_IjYAKwOn-NwLvxomZiV29PytWTCnXfmP8fiLpHSNZHqGbraiVL5ZNU4wlGhrQFycMhJW2xGc0rrE5WJ6-d1A3Qw3GWCrTmPw4Fd7SbT14weYOhqY7qR4hIJde2f6xsDHitcojGeGkooB13L&amp;c=CMtM8xfRkFeZZGjQoJTVH-qOPmzqeCRr_E2Fe-3gj65N2EHyogVAzQ%3D%3D&amp;ch=Nbr8_zZdftWsSxXqlcmwP0XPN3hLY1uO4qfFJY-VFU6MKVfq5eiCsA%3D%3D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aaopt.org/membership/sections-special-interest-groups-alt/amco/" TargetMode="External"/><Relationship Id="rId13" Type="http://schemas.openxmlformats.org/officeDocument/2006/relationships/image" Target="../media/image9.png"/><Relationship Id="rId3" Type="http://schemas.openxmlformats.org/officeDocument/2006/relationships/hyperlink" Target="https://r20.rs6.net/tn.jsp?f=001MCRKtAVlAxPHyJnEs13k_9f24w883Mum2EM66GWR-9U_DWEWRG51BLQew4EfgT0dJl-2N1VHkNV2sX2rdZ1a-Qo35L4EcvdEBOkcV69iwXc4fmLu_dnQ-EE1DIZQzIKC0U-tejLfrd9DI0PVdFHhhCaQZkWdoalA&amp;c=CMtM8xfRkFeZZGjQoJTVH-qOPmzqeCRr_E2Fe-3gj65N2EHyogVAzQ%3D%3D&amp;ch=Nbr8_zZdftWsSxXqlcmwP0XPN3hLY1uO4qfFJY-VFU6MKVfq5eiCsA%3D%3D" TargetMode="External"/><Relationship Id="rId7" Type="http://schemas.openxmlformats.org/officeDocument/2006/relationships/hyperlink" Target="https://vcu.csod.com/ux/ats/careersite/1/home/requisition/4560?c=vcu" TargetMode="External"/><Relationship Id="rId12" Type="http://schemas.openxmlformats.org/officeDocument/2006/relationships/image" Target="../media/image8.png"/><Relationship Id="rId2" Type="http://schemas.openxmlformats.org/officeDocument/2006/relationships/hyperlink" Target="mailto:thomas.stokkermans@uhhospitals.org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r20.rs6.net/tn.jsp?f=001MCRKtAVlAxPHyJnEs13k_9f24w883Mum2EM66GWR-9U_DWEWRG51BHjqCAGCZ6-0iVuIgCcaekUTL2JaktD97gZf0RoE_XpAixcBX-EHomTtqJodN7WOkba617IDHwNPGZPqqiMT8amgBTuDKLYl4GJFlgtcC-Wy3MU0FnGhdQ8%3D&amp;c=CMtM8xfRkFeZZGjQoJTVH-qOPmzqeCRr_E2Fe-3gj65N2EHyogVAzQ%3D%3D&amp;ch=Nbr8_zZdftWsSxXqlcmwP0XPN3hLY1uO4qfFJY-VFU6MKVfq5eiCsA%3D%3D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r20.rs6.net/tn.jsp?f=001MCRKtAVlAxPHyJnEs13k_9f24w883Mum2EM66GWR-9U_DWEWRG51BGMoHxggPYNw5cbcQOnueOZ4LpUtFQNFGFZFZvA7smqWz8wSYr55r1EnlC1SfgMRhDeX0h8c-shyFujhr0qz6A5G4XEdTQQ19wZ34dEc1lkMMzaDeRFAMXqaRTP1GT-u1K_WB8cyO-x0TTpYZlFSlKifIGRQJiTEpuVNsa5CkKMnUztk6Z-PI8DB13EZrmY8356qClr724AlVjyJLkzRjVjZgOYgkkadFg%3D%3D&amp;c=CMtM8xfRkFeZZGjQoJTVH-qOPmzqeCRr_E2Fe-3gj65N2EHyogVAzQ%3D%3D&amp;ch=Nbr8_zZdftWsSxXqlcmwP0XPN3hLY1uO4qfFJY-VFU6MKVfq5eiCsA%3D%3D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careers.peopleclick.com/careerscp/client_medcollegewi/external_faculty/jobDetails.do?functionName=getJobDetail&amp;jobPostId=29702&amp;localeCode=en-us" TargetMode="External"/><Relationship Id="rId9" Type="http://schemas.openxmlformats.org/officeDocument/2006/relationships/hyperlink" Target="mailto:scquan@bsd.uchicago.edu" TargetMode="External"/><Relationship Id="rId14" Type="http://schemas.openxmlformats.org/officeDocument/2006/relationships/hyperlink" Target="https://www.google.com/maps/search/925%2BS%2BSemoran%2BBlvd%2B%2C%2B%2BSuite%2B120%2B%2C%2B%2BWinter%2BPark%2C%2BFL%2B32792?entry=gmail&amp;source=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03202" y="1066800"/>
            <a:ext cx="9525" cy="19050"/>
          </a:xfrm>
          <a:custGeom>
            <a:avLst/>
            <a:gdLst/>
            <a:ahLst/>
            <a:cxnLst/>
            <a:rect l="l" t="t" r="r" b="b"/>
            <a:pathLst>
              <a:path w="9525" h="19050">
                <a:moveTo>
                  <a:pt x="0" y="0"/>
                </a:moveTo>
                <a:lnTo>
                  <a:pt x="0" y="19050"/>
                </a:lnTo>
                <a:lnTo>
                  <a:pt x="9525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9A9A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56498" y="1066791"/>
            <a:ext cx="9525" cy="19685"/>
          </a:xfrm>
          <a:custGeom>
            <a:avLst/>
            <a:gdLst/>
            <a:ahLst/>
            <a:cxnLst/>
            <a:rect l="l" t="t" r="r" b="b"/>
            <a:pathLst>
              <a:path w="9525" h="19684">
                <a:moveTo>
                  <a:pt x="9525" y="0"/>
                </a:moveTo>
                <a:lnTo>
                  <a:pt x="0" y="9537"/>
                </a:lnTo>
                <a:lnTo>
                  <a:pt x="9525" y="19062"/>
                </a:lnTo>
                <a:lnTo>
                  <a:pt x="9525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6858" y="-585785"/>
            <a:ext cx="7362825" cy="0"/>
          </a:xfrm>
          <a:custGeom>
            <a:avLst/>
            <a:gdLst/>
            <a:ahLst/>
            <a:cxnLst/>
            <a:rect l="l" t="t" r="r" b="b"/>
            <a:pathLst>
              <a:path w="7362825">
                <a:moveTo>
                  <a:pt x="0" y="0"/>
                </a:moveTo>
                <a:lnTo>
                  <a:pt x="7362825" y="0"/>
                </a:lnTo>
              </a:path>
            </a:pathLst>
          </a:custGeom>
          <a:ln w="9537">
            <a:solidFill>
              <a:srgbClr val="EDED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6862" y="-600072"/>
            <a:ext cx="9525" cy="19050"/>
          </a:xfrm>
          <a:custGeom>
            <a:avLst/>
            <a:gdLst/>
            <a:ahLst/>
            <a:cxnLst/>
            <a:rect l="l" t="t" r="r" b="b"/>
            <a:pathLst>
              <a:path w="9525" h="19050">
                <a:moveTo>
                  <a:pt x="0" y="0"/>
                </a:moveTo>
                <a:lnTo>
                  <a:pt x="0" y="19050"/>
                </a:lnTo>
                <a:lnTo>
                  <a:pt x="9525" y="9512"/>
                </a:lnTo>
                <a:lnTo>
                  <a:pt x="0" y="0"/>
                </a:lnTo>
                <a:close/>
              </a:path>
            </a:pathLst>
          </a:custGeom>
          <a:solidFill>
            <a:srgbClr val="9A9A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50158" y="-600079"/>
            <a:ext cx="9525" cy="19685"/>
          </a:xfrm>
          <a:custGeom>
            <a:avLst/>
            <a:gdLst/>
            <a:ahLst/>
            <a:cxnLst/>
            <a:rect l="l" t="t" r="r" b="b"/>
            <a:pathLst>
              <a:path w="9525" h="19684">
                <a:moveTo>
                  <a:pt x="9525" y="0"/>
                </a:moveTo>
                <a:lnTo>
                  <a:pt x="0" y="9525"/>
                </a:lnTo>
                <a:lnTo>
                  <a:pt x="9525" y="19062"/>
                </a:lnTo>
                <a:lnTo>
                  <a:pt x="9525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9118" y="146973"/>
            <a:ext cx="7134225" cy="9759027"/>
          </a:xfrm>
          <a:custGeom>
            <a:avLst/>
            <a:gdLst/>
            <a:ahLst/>
            <a:cxnLst/>
            <a:rect l="l" t="t" r="r" b="b"/>
            <a:pathLst>
              <a:path w="7134225" h="7343775">
                <a:moveTo>
                  <a:pt x="0" y="7343775"/>
                </a:moveTo>
                <a:lnTo>
                  <a:pt x="7134212" y="7343775"/>
                </a:lnTo>
                <a:lnTo>
                  <a:pt x="7134212" y="0"/>
                </a:lnTo>
                <a:lnTo>
                  <a:pt x="0" y="0"/>
                </a:lnTo>
                <a:lnTo>
                  <a:pt x="0" y="7343775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7110" y="880795"/>
            <a:ext cx="5905500" cy="8451850"/>
          </a:xfrm>
          <a:custGeom>
            <a:avLst/>
            <a:gdLst/>
            <a:ahLst/>
            <a:cxnLst/>
            <a:rect l="l" t="t" r="r" b="b"/>
            <a:pathLst>
              <a:path w="5905500" h="7200900">
                <a:moveTo>
                  <a:pt x="0" y="7200900"/>
                </a:moveTo>
                <a:lnTo>
                  <a:pt x="5905500" y="7200900"/>
                </a:lnTo>
                <a:lnTo>
                  <a:pt x="5905500" y="0"/>
                </a:lnTo>
                <a:lnTo>
                  <a:pt x="0" y="0"/>
                </a:lnTo>
                <a:lnTo>
                  <a:pt x="0" y="7200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3480" y="907386"/>
            <a:ext cx="5905500" cy="95250"/>
          </a:xfrm>
          <a:custGeom>
            <a:avLst/>
            <a:gdLst/>
            <a:ahLst/>
            <a:cxnLst/>
            <a:rect l="l" t="t" r="r" b="b"/>
            <a:pathLst>
              <a:path w="5905500" h="95250">
                <a:moveTo>
                  <a:pt x="5905500" y="0"/>
                </a:moveTo>
                <a:lnTo>
                  <a:pt x="0" y="0"/>
                </a:lnTo>
                <a:lnTo>
                  <a:pt x="95250" y="95250"/>
                </a:lnTo>
                <a:lnTo>
                  <a:pt x="5810250" y="95250"/>
                </a:lnTo>
                <a:lnTo>
                  <a:pt x="5905500" y="0"/>
                </a:lnTo>
                <a:close/>
              </a:path>
            </a:pathLst>
          </a:custGeom>
          <a:solidFill>
            <a:srgbClr val="403E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6747" y="880795"/>
            <a:ext cx="109243" cy="8458200"/>
          </a:xfrm>
          <a:custGeom>
            <a:avLst/>
            <a:gdLst/>
            <a:ahLst/>
            <a:cxnLst/>
            <a:rect l="l" t="t" r="r" b="b"/>
            <a:pathLst>
              <a:path w="95250" h="7200900">
                <a:moveTo>
                  <a:pt x="0" y="0"/>
                </a:moveTo>
                <a:lnTo>
                  <a:pt x="0" y="7200900"/>
                </a:lnTo>
                <a:lnTo>
                  <a:pt x="95250" y="7200900"/>
                </a:lnTo>
                <a:lnTo>
                  <a:pt x="95250" y="95250"/>
                </a:lnTo>
                <a:lnTo>
                  <a:pt x="0" y="0"/>
                </a:lnTo>
                <a:close/>
              </a:path>
            </a:pathLst>
          </a:custGeom>
          <a:solidFill>
            <a:srgbClr val="403E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33387" y="880796"/>
            <a:ext cx="95251" cy="8451850"/>
          </a:xfrm>
          <a:custGeom>
            <a:avLst/>
            <a:gdLst/>
            <a:ahLst/>
            <a:cxnLst/>
            <a:rect l="l" t="t" r="r" b="b"/>
            <a:pathLst>
              <a:path w="95884" h="7200900">
                <a:moveTo>
                  <a:pt x="95262" y="0"/>
                </a:moveTo>
                <a:lnTo>
                  <a:pt x="0" y="95250"/>
                </a:lnTo>
                <a:lnTo>
                  <a:pt x="0" y="7200900"/>
                </a:lnTo>
                <a:lnTo>
                  <a:pt x="95262" y="7200900"/>
                </a:lnTo>
                <a:lnTo>
                  <a:pt x="95262" y="0"/>
                </a:lnTo>
                <a:close/>
              </a:path>
            </a:pathLst>
          </a:custGeom>
          <a:solidFill>
            <a:srgbClr val="403E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6748" y="880793"/>
            <a:ext cx="5905500" cy="409041"/>
          </a:xfrm>
          <a:custGeom>
            <a:avLst/>
            <a:gdLst/>
            <a:ahLst/>
            <a:cxnLst/>
            <a:rect l="l" t="t" r="r" b="b"/>
            <a:pathLst>
              <a:path w="5715000" h="323850">
                <a:moveTo>
                  <a:pt x="0" y="0"/>
                </a:moveTo>
                <a:lnTo>
                  <a:pt x="5715000" y="0"/>
                </a:lnTo>
                <a:lnTo>
                  <a:pt x="5715000" y="323850"/>
                </a:lnTo>
                <a:lnTo>
                  <a:pt x="0" y="323850"/>
                </a:lnTo>
                <a:lnTo>
                  <a:pt x="0" y="0"/>
                </a:lnTo>
                <a:close/>
              </a:path>
            </a:pathLst>
          </a:custGeom>
          <a:solidFill>
            <a:srgbClr val="403E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437085" y="1395145"/>
            <a:ext cx="2009774" cy="523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169003" y="1475563"/>
            <a:ext cx="1069340" cy="4857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indent="49530">
              <a:lnSpc>
                <a:spcPct val="100000"/>
              </a:lnSpc>
              <a:spcBef>
                <a:spcPts val="114"/>
              </a:spcBef>
            </a:pPr>
            <a:r>
              <a:rPr sz="1500" dirty="0">
                <a:solidFill>
                  <a:srgbClr val="070607"/>
                </a:solidFill>
                <a:latin typeface="French Script MT"/>
                <a:cs typeface="French Script MT"/>
              </a:rPr>
              <a:t>A Message </a:t>
            </a:r>
            <a:r>
              <a:rPr sz="1500" spc="-5" dirty="0">
                <a:solidFill>
                  <a:srgbClr val="070607"/>
                </a:solidFill>
                <a:latin typeface="French Script MT"/>
                <a:cs typeface="French Script MT"/>
              </a:rPr>
              <a:t>from  the </a:t>
            </a:r>
            <a:r>
              <a:rPr sz="1500" dirty="0">
                <a:solidFill>
                  <a:srgbClr val="070607"/>
                </a:solidFill>
                <a:latin typeface="French Script MT"/>
                <a:cs typeface="French Script MT"/>
              </a:rPr>
              <a:t>AMCO</a:t>
            </a:r>
            <a:r>
              <a:rPr sz="1500" spc="-95" dirty="0">
                <a:solidFill>
                  <a:srgbClr val="070607"/>
                </a:solidFill>
                <a:latin typeface="French Script MT"/>
                <a:cs typeface="French Script MT"/>
              </a:rPr>
              <a:t> </a:t>
            </a:r>
            <a:r>
              <a:rPr sz="1500" spc="-5" dirty="0">
                <a:solidFill>
                  <a:srgbClr val="070607"/>
                </a:solidFill>
                <a:latin typeface="French Script MT"/>
                <a:cs typeface="French Script MT"/>
              </a:rPr>
              <a:t>SIG</a:t>
            </a:r>
            <a:endParaRPr sz="1500">
              <a:latin typeface="French Script MT"/>
              <a:cs typeface="French Script M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55640" y="1377950"/>
            <a:ext cx="36195" cy="1739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950" dirty="0">
                <a:latin typeface="Arial"/>
                <a:cs typeface="Arial"/>
              </a:rPr>
              <a:t> 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55640" y="1473171"/>
            <a:ext cx="36195" cy="1739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950" dirty="0">
                <a:latin typeface="Arial"/>
                <a:cs typeface="Arial"/>
              </a:rPr>
              <a:t> 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22360" y="2271445"/>
            <a:ext cx="5715000" cy="457200"/>
          </a:xfrm>
          <a:prstGeom prst="rect">
            <a:avLst/>
          </a:prstGeom>
          <a:solidFill>
            <a:srgbClr val="00A188"/>
          </a:solidFill>
        </p:spPr>
        <p:txBody>
          <a:bodyPr vert="horz" wrap="square" lIns="0" tIns="762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60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Winter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Newsletter | November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79811" y="3006633"/>
            <a:ext cx="5267048" cy="35388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Hi</a:t>
            </a:r>
            <a:r>
              <a:rPr sz="1050" spc="-10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Everyone,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 dirty="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</a:pP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It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was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such a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great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time seeing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everyone in New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Orleans this year,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we hope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you feel 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energized and had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a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productive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meeting!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Here is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a summary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of our events in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case you  missed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it. Looking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forward to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our upcoming webinar in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January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and please get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your  submissions ready for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next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year’s symposium,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due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January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15,</a:t>
            </a:r>
            <a:r>
              <a:rPr sz="1050" spc="-30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2024.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Warm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regards,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 dirty="0">
              <a:latin typeface="Arial"/>
              <a:cs typeface="Arial"/>
            </a:endParaRPr>
          </a:p>
          <a:p>
            <a:pPr marL="12700">
              <a:lnSpc>
                <a:spcPts val="1230"/>
              </a:lnSpc>
              <a:spcBef>
                <a:spcPts val="5"/>
              </a:spcBef>
            </a:pPr>
            <a:r>
              <a:rPr sz="1050" b="1" dirty="0">
                <a:solidFill>
                  <a:srgbClr val="252C2F"/>
                </a:solidFill>
                <a:latin typeface="Arial"/>
                <a:cs typeface="Arial"/>
              </a:rPr>
              <a:t>Thomas Stokkermans, OD, PhD, FAAO,</a:t>
            </a:r>
            <a:r>
              <a:rPr sz="1050" b="1" spc="-10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b="1" spc="-5" dirty="0">
                <a:solidFill>
                  <a:srgbClr val="252C2F"/>
                </a:solidFill>
                <a:latin typeface="Arial"/>
                <a:cs typeface="Arial"/>
              </a:rPr>
              <a:t>Chair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ts val="1230"/>
              </a:lnSpc>
            </a:pP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Case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Western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Reserve</a:t>
            </a:r>
            <a:r>
              <a:rPr sz="1050" spc="-10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University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 dirty="0">
              <a:latin typeface="Arial"/>
              <a:cs typeface="Arial"/>
            </a:endParaRPr>
          </a:p>
          <a:p>
            <a:pPr marL="12700">
              <a:lnSpc>
                <a:spcPts val="1230"/>
              </a:lnSpc>
            </a:pPr>
            <a:r>
              <a:rPr sz="1050" b="1" spc="-5" dirty="0">
                <a:solidFill>
                  <a:srgbClr val="252C2F"/>
                </a:solidFill>
                <a:latin typeface="Arial"/>
                <a:cs typeface="Arial"/>
              </a:rPr>
              <a:t>Derek </a:t>
            </a:r>
            <a:r>
              <a:rPr sz="1050" b="1" dirty="0">
                <a:solidFill>
                  <a:srgbClr val="252C2F"/>
                </a:solidFill>
                <a:latin typeface="Arial"/>
                <a:cs typeface="Arial"/>
              </a:rPr>
              <a:t>Louie, MSc, OD, FAAO, Vice</a:t>
            </a:r>
            <a:r>
              <a:rPr sz="1050" b="1" spc="-5" dirty="0">
                <a:solidFill>
                  <a:srgbClr val="252C2F"/>
                </a:solidFill>
                <a:latin typeface="Arial"/>
                <a:cs typeface="Arial"/>
              </a:rPr>
              <a:t> Chair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ts val="1230"/>
              </a:lnSpc>
            </a:pP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Oregon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Health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&amp; Science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 University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 dirty="0">
              <a:latin typeface="Arial"/>
              <a:cs typeface="Arial"/>
            </a:endParaRPr>
          </a:p>
          <a:p>
            <a:pPr marL="12700">
              <a:lnSpc>
                <a:spcPts val="1230"/>
              </a:lnSpc>
              <a:spcBef>
                <a:spcPts val="5"/>
              </a:spcBef>
            </a:pPr>
            <a:r>
              <a:rPr sz="1050" b="1" dirty="0">
                <a:solidFill>
                  <a:srgbClr val="252C2F"/>
                </a:solidFill>
                <a:latin typeface="Arial"/>
                <a:cs typeface="Arial"/>
              </a:rPr>
              <a:t>Steven </a:t>
            </a:r>
            <a:r>
              <a:rPr sz="1050" b="1" spc="-5" dirty="0">
                <a:solidFill>
                  <a:srgbClr val="252C2F"/>
                </a:solidFill>
                <a:latin typeface="Arial"/>
                <a:cs typeface="Arial"/>
              </a:rPr>
              <a:t>C. </a:t>
            </a:r>
            <a:r>
              <a:rPr sz="1050" b="1" dirty="0">
                <a:solidFill>
                  <a:srgbClr val="252C2F"/>
                </a:solidFill>
                <a:latin typeface="Arial"/>
                <a:cs typeface="Arial"/>
              </a:rPr>
              <a:t>Quan, OD, FAAO, </a:t>
            </a:r>
            <a:r>
              <a:rPr sz="1050" b="1" spc="-5" dirty="0">
                <a:solidFill>
                  <a:srgbClr val="252C2F"/>
                </a:solidFill>
                <a:latin typeface="Arial"/>
                <a:cs typeface="Arial"/>
              </a:rPr>
              <a:t>Communications</a:t>
            </a:r>
            <a:r>
              <a:rPr sz="1050" b="1" spc="-15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b="1" spc="-5" dirty="0">
                <a:solidFill>
                  <a:srgbClr val="252C2F"/>
                </a:solidFill>
                <a:latin typeface="Arial"/>
                <a:cs typeface="Arial"/>
              </a:rPr>
              <a:t>Chair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ts val="1230"/>
              </a:lnSpc>
            </a:pP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University of</a:t>
            </a:r>
            <a:r>
              <a:rPr sz="1050" spc="-10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Chicago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 dirty="0">
              <a:latin typeface="Arial"/>
              <a:cs typeface="Arial"/>
            </a:endParaRPr>
          </a:p>
          <a:p>
            <a:pPr marL="12700">
              <a:lnSpc>
                <a:spcPts val="1230"/>
              </a:lnSpc>
            </a:pPr>
            <a:r>
              <a:rPr sz="1050" b="1" spc="-5" dirty="0">
                <a:solidFill>
                  <a:srgbClr val="252C2F"/>
                </a:solidFill>
                <a:latin typeface="Arial"/>
                <a:cs typeface="Arial"/>
              </a:rPr>
              <a:t>Bryce </a:t>
            </a:r>
            <a:r>
              <a:rPr sz="1050" b="1" dirty="0">
                <a:solidFill>
                  <a:srgbClr val="252C2F"/>
                </a:solidFill>
                <a:latin typeface="Arial"/>
                <a:cs typeface="Arial"/>
              </a:rPr>
              <a:t>St. </a:t>
            </a:r>
            <a:r>
              <a:rPr sz="1050" b="1" spc="-5" dirty="0">
                <a:solidFill>
                  <a:srgbClr val="252C2F"/>
                </a:solidFill>
                <a:latin typeface="Arial"/>
                <a:cs typeface="Arial"/>
              </a:rPr>
              <a:t>Clair, </a:t>
            </a:r>
            <a:r>
              <a:rPr sz="1050" b="1" dirty="0">
                <a:solidFill>
                  <a:srgbClr val="252C2F"/>
                </a:solidFill>
                <a:latin typeface="Arial"/>
                <a:cs typeface="Arial"/>
              </a:rPr>
              <a:t>OD, FAAO, Membership</a:t>
            </a:r>
            <a:r>
              <a:rPr sz="1050" b="1" spc="-10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b="1" spc="-5" dirty="0">
                <a:solidFill>
                  <a:srgbClr val="252C2F"/>
                </a:solidFill>
                <a:latin typeface="Arial"/>
                <a:cs typeface="Arial"/>
              </a:rPr>
              <a:t>Chair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ts val="1230"/>
              </a:lnSpc>
            </a:pP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John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Hopkins</a:t>
            </a:r>
            <a:r>
              <a:rPr sz="1050" spc="-10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Medicine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 dirty="0">
              <a:latin typeface="Arial"/>
              <a:cs typeface="Arial"/>
            </a:endParaRPr>
          </a:p>
          <a:p>
            <a:pPr marL="12700">
              <a:lnSpc>
                <a:spcPts val="1230"/>
              </a:lnSpc>
            </a:pPr>
            <a:r>
              <a:rPr sz="1050" b="1" dirty="0">
                <a:solidFill>
                  <a:srgbClr val="252C2F"/>
                </a:solidFill>
                <a:latin typeface="Arial"/>
                <a:cs typeface="Arial"/>
              </a:rPr>
              <a:t>Sherry </a:t>
            </a:r>
            <a:r>
              <a:rPr sz="1050" b="1" spc="-5" dirty="0">
                <a:solidFill>
                  <a:srgbClr val="252C2F"/>
                </a:solidFill>
                <a:latin typeface="Arial"/>
                <a:cs typeface="Arial"/>
              </a:rPr>
              <a:t>H. Day, </a:t>
            </a:r>
            <a:r>
              <a:rPr sz="1050" b="1" dirty="0">
                <a:solidFill>
                  <a:srgbClr val="252C2F"/>
                </a:solidFill>
                <a:latin typeface="Arial"/>
                <a:cs typeface="Arial"/>
              </a:rPr>
              <a:t>OD, FAAO, Immediate Past</a:t>
            </a:r>
            <a:r>
              <a:rPr sz="1050" b="1" spc="-10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b="1" spc="-5" dirty="0">
                <a:solidFill>
                  <a:srgbClr val="252C2F"/>
                </a:solidFill>
                <a:latin typeface="Arial"/>
                <a:cs typeface="Arial"/>
              </a:rPr>
              <a:t>Chair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ts val="1230"/>
              </a:lnSpc>
            </a:pP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University of</a:t>
            </a:r>
            <a:r>
              <a:rPr sz="1050" spc="-10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Michigan</a:t>
            </a:r>
            <a:endParaRPr sz="1050" dirty="0">
              <a:latin typeface="Arial"/>
              <a:cs typeface="Arial"/>
            </a:endParaRPr>
          </a:p>
        </p:txBody>
      </p:sp>
      <p:pic>
        <p:nvPicPr>
          <p:cNvPr id="30" name="Picture 29" descr="A group of men in suits&#10;&#10;Description automatically generated">
            <a:extLst>
              <a:ext uri="{FF2B5EF4-FFF2-40B4-BE49-F238E27FC236}">
                <a16:creationId xmlns:a16="http://schemas.microsoft.com/office/drawing/2014/main" id="{789A5A20-1953-2610-B67C-135F9E428C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23" y="6823475"/>
            <a:ext cx="4550625" cy="2166749"/>
          </a:xfrm>
          <a:prstGeom prst="rect">
            <a:avLst/>
          </a:prstGeom>
        </p:spPr>
      </p:pic>
      <p:sp>
        <p:nvSpPr>
          <p:cNvPr id="33" name="object 5">
            <a:extLst>
              <a:ext uri="{FF2B5EF4-FFF2-40B4-BE49-F238E27FC236}">
                <a16:creationId xmlns:a16="http://schemas.microsoft.com/office/drawing/2014/main" id="{0BB4C2EC-DA42-4161-512F-EFA3446530F4}"/>
              </a:ext>
            </a:extLst>
          </p:cNvPr>
          <p:cNvSpPr/>
          <p:nvPr/>
        </p:nvSpPr>
        <p:spPr>
          <a:xfrm rot="5400000">
            <a:off x="3725105" y="6345522"/>
            <a:ext cx="101566" cy="5905499"/>
          </a:xfrm>
          <a:custGeom>
            <a:avLst/>
            <a:gdLst/>
            <a:ahLst/>
            <a:cxnLst/>
            <a:rect l="l" t="t" r="r" b="b"/>
            <a:pathLst>
              <a:path w="95250" h="9271000">
                <a:moveTo>
                  <a:pt x="0" y="9271000"/>
                </a:moveTo>
                <a:lnTo>
                  <a:pt x="95250" y="9271000"/>
                </a:lnTo>
                <a:lnTo>
                  <a:pt x="95250" y="0"/>
                </a:lnTo>
                <a:lnTo>
                  <a:pt x="0" y="0"/>
                </a:lnTo>
                <a:lnTo>
                  <a:pt x="0" y="9271000"/>
                </a:lnTo>
                <a:close/>
              </a:path>
            </a:pathLst>
          </a:custGeom>
          <a:solidFill>
            <a:srgbClr val="403E4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11">
            <a:extLst>
              <a:ext uri="{FF2B5EF4-FFF2-40B4-BE49-F238E27FC236}">
                <a16:creationId xmlns:a16="http://schemas.microsoft.com/office/drawing/2014/main" id="{8F70C654-FEAE-67FA-7F2E-C919329CE138}"/>
              </a:ext>
            </a:extLst>
          </p:cNvPr>
          <p:cNvSpPr/>
          <p:nvPr/>
        </p:nvSpPr>
        <p:spPr>
          <a:xfrm>
            <a:off x="219118" y="146973"/>
            <a:ext cx="7134225" cy="9759027"/>
          </a:xfrm>
          <a:custGeom>
            <a:avLst/>
            <a:gdLst/>
            <a:ahLst/>
            <a:cxnLst/>
            <a:rect l="l" t="t" r="r" b="b"/>
            <a:pathLst>
              <a:path w="7134225" h="7343775">
                <a:moveTo>
                  <a:pt x="0" y="7343775"/>
                </a:moveTo>
                <a:lnTo>
                  <a:pt x="7134212" y="7343775"/>
                </a:lnTo>
                <a:lnTo>
                  <a:pt x="7134212" y="0"/>
                </a:lnTo>
                <a:lnTo>
                  <a:pt x="0" y="0"/>
                </a:lnTo>
                <a:lnTo>
                  <a:pt x="0" y="7343775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5023466" y="9689299"/>
            <a:ext cx="26504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Times New Roman"/>
                <a:cs typeface="Times New Roman"/>
              </a:rPr>
              <a:t>AMCO SIG </a:t>
            </a:r>
            <a:r>
              <a:rPr sz="900" dirty="0">
                <a:latin typeface="Times New Roman"/>
                <a:cs typeface="Times New Roman"/>
              </a:rPr>
              <a:t>Winter </a:t>
            </a:r>
            <a:r>
              <a:rPr sz="900" spc="-5" dirty="0">
                <a:latin typeface="Times New Roman"/>
                <a:cs typeface="Times New Roman"/>
              </a:rPr>
              <a:t>Newsletter </a:t>
            </a:r>
            <a:r>
              <a:rPr sz="900" dirty="0">
                <a:latin typeface="Times New Roman"/>
                <a:cs typeface="Times New Roman"/>
              </a:rPr>
              <a:t>| </a:t>
            </a:r>
            <a:r>
              <a:rPr sz="900" spc="-5" dirty="0">
                <a:latin typeface="Times New Roman"/>
                <a:cs typeface="Times New Roman"/>
              </a:rPr>
              <a:t>November</a:t>
            </a:r>
            <a:r>
              <a:rPr sz="900" spc="-80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2023</a:t>
            </a:r>
          </a:p>
        </p:txBody>
      </p:sp>
      <p:sp>
        <p:nvSpPr>
          <p:cNvPr id="5" name="object 5"/>
          <p:cNvSpPr/>
          <p:nvPr/>
        </p:nvSpPr>
        <p:spPr>
          <a:xfrm>
            <a:off x="838201" y="929100"/>
            <a:ext cx="90150" cy="8204192"/>
          </a:xfrm>
          <a:custGeom>
            <a:avLst/>
            <a:gdLst/>
            <a:ahLst/>
            <a:cxnLst/>
            <a:rect l="l" t="t" r="r" b="b"/>
            <a:pathLst>
              <a:path w="95250" h="9271000">
                <a:moveTo>
                  <a:pt x="0" y="9271000"/>
                </a:moveTo>
                <a:lnTo>
                  <a:pt x="95250" y="9271000"/>
                </a:lnTo>
                <a:lnTo>
                  <a:pt x="95250" y="0"/>
                </a:lnTo>
                <a:lnTo>
                  <a:pt x="0" y="0"/>
                </a:lnTo>
                <a:lnTo>
                  <a:pt x="0" y="9271000"/>
                </a:lnTo>
                <a:close/>
              </a:path>
            </a:pathLst>
          </a:custGeom>
          <a:solidFill>
            <a:srgbClr val="403E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48452" y="929100"/>
            <a:ext cx="82550" cy="8242582"/>
          </a:xfrm>
          <a:custGeom>
            <a:avLst/>
            <a:gdLst/>
            <a:ahLst/>
            <a:cxnLst/>
            <a:rect l="l" t="t" r="r" b="b"/>
            <a:pathLst>
              <a:path w="95884" h="9271000">
                <a:moveTo>
                  <a:pt x="0" y="9271000"/>
                </a:moveTo>
                <a:lnTo>
                  <a:pt x="95262" y="9271000"/>
                </a:lnTo>
                <a:lnTo>
                  <a:pt x="95262" y="0"/>
                </a:lnTo>
                <a:lnTo>
                  <a:pt x="0" y="0"/>
                </a:lnTo>
                <a:lnTo>
                  <a:pt x="0" y="9271000"/>
                </a:lnTo>
                <a:close/>
              </a:path>
            </a:pathLst>
          </a:custGeom>
          <a:solidFill>
            <a:srgbClr val="403E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18851" y="1424083"/>
            <a:ext cx="5334000" cy="0"/>
          </a:xfrm>
          <a:custGeom>
            <a:avLst/>
            <a:gdLst/>
            <a:ahLst/>
            <a:cxnLst/>
            <a:rect l="l" t="t" r="r" b="b"/>
            <a:pathLst>
              <a:path w="5334000">
                <a:moveTo>
                  <a:pt x="0" y="0"/>
                </a:moveTo>
                <a:lnTo>
                  <a:pt x="5334000" y="0"/>
                </a:lnTo>
              </a:path>
            </a:pathLst>
          </a:custGeom>
          <a:ln w="9525">
            <a:solidFill>
              <a:srgbClr val="403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18851" y="6472333"/>
            <a:ext cx="5334000" cy="0"/>
          </a:xfrm>
          <a:custGeom>
            <a:avLst/>
            <a:gdLst/>
            <a:ahLst/>
            <a:cxnLst/>
            <a:rect l="l" t="t" r="r" b="b"/>
            <a:pathLst>
              <a:path w="5334000">
                <a:moveTo>
                  <a:pt x="0" y="0"/>
                </a:moveTo>
                <a:lnTo>
                  <a:pt x="5334000" y="0"/>
                </a:lnTo>
              </a:path>
            </a:pathLst>
          </a:custGeom>
          <a:ln w="9525">
            <a:solidFill>
              <a:srgbClr val="403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06151" y="1587596"/>
            <a:ext cx="5242560" cy="225298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378585" marR="96520" indent="-1157605">
              <a:lnSpc>
                <a:spcPts val="1580"/>
              </a:lnSpc>
              <a:spcBef>
                <a:spcPts val="185"/>
              </a:spcBef>
            </a:pPr>
            <a:r>
              <a:rPr sz="1350" b="1" spc="-5" dirty="0">
                <a:solidFill>
                  <a:srgbClr val="00A188"/>
                </a:solidFill>
                <a:latin typeface="Arial"/>
                <a:cs typeface="Arial"/>
              </a:rPr>
              <a:t>AMCO </a:t>
            </a:r>
            <a:r>
              <a:rPr sz="1350" b="1" dirty="0">
                <a:solidFill>
                  <a:srgbClr val="00A188"/>
                </a:solidFill>
                <a:latin typeface="Arial"/>
                <a:cs typeface="Arial"/>
              </a:rPr>
              <a:t>SIG Symposium: From the Trenches: </a:t>
            </a:r>
            <a:r>
              <a:rPr sz="1350" b="1" spc="-5" dirty="0">
                <a:solidFill>
                  <a:srgbClr val="00A188"/>
                </a:solidFill>
                <a:latin typeface="Arial"/>
                <a:cs typeface="Arial"/>
              </a:rPr>
              <a:t>Complex Cases  </a:t>
            </a:r>
            <a:r>
              <a:rPr sz="1350" b="1" dirty="0">
                <a:solidFill>
                  <a:srgbClr val="00A188"/>
                </a:solidFill>
                <a:latin typeface="Arial"/>
                <a:cs typeface="Arial"/>
              </a:rPr>
              <a:t>from </a:t>
            </a:r>
            <a:r>
              <a:rPr sz="1350" b="1" spc="-5" dirty="0">
                <a:solidFill>
                  <a:srgbClr val="00A188"/>
                </a:solidFill>
                <a:latin typeface="Arial"/>
                <a:cs typeface="Arial"/>
              </a:rPr>
              <a:t>Academic </a:t>
            </a:r>
            <a:r>
              <a:rPr sz="1350" b="1" dirty="0">
                <a:solidFill>
                  <a:srgbClr val="00A188"/>
                </a:solidFill>
                <a:latin typeface="Arial"/>
                <a:cs typeface="Arial"/>
              </a:rPr>
              <a:t>Medical</a:t>
            </a:r>
            <a:r>
              <a:rPr sz="1350" b="1" spc="-15" dirty="0">
                <a:solidFill>
                  <a:srgbClr val="00A188"/>
                </a:solidFill>
                <a:latin typeface="Arial"/>
                <a:cs typeface="Arial"/>
              </a:rPr>
              <a:t> </a:t>
            </a:r>
            <a:r>
              <a:rPr sz="1350" b="1" spc="-5" dirty="0">
                <a:solidFill>
                  <a:srgbClr val="00A188"/>
                </a:solidFill>
                <a:latin typeface="Arial"/>
                <a:cs typeface="Arial"/>
              </a:rPr>
              <a:t>Centers</a:t>
            </a:r>
            <a:endParaRPr sz="135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  <a:spcBef>
                <a:spcPts val="1045"/>
              </a:spcBef>
            </a:pP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We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would like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to thank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our wonderful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speakers (Drs. James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Hill,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Thomas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Urosevich, and  Robert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Bittner)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and panelists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(Drs.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Collin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Kane, Molly Marra,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and Dan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Gombos) for their 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presentations and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clinical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acumen.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The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discussion was engaging and gave us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valuable 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insight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for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effective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co-management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with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specialists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in neuro-ophthalmology, genetic 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counseling,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and</a:t>
            </a:r>
            <a:r>
              <a:rPr sz="1050" spc="-10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oncology!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ts val="1395"/>
              </a:lnSpc>
            </a:pPr>
            <a:r>
              <a:rPr sz="1200" b="1" i="1" spc="-5" dirty="0">
                <a:solidFill>
                  <a:srgbClr val="252C2F"/>
                </a:solidFill>
                <a:latin typeface="Arial"/>
                <a:cs typeface="Arial"/>
              </a:rPr>
              <a:t>Calling </a:t>
            </a:r>
            <a:r>
              <a:rPr sz="1200" b="1" i="1" dirty="0">
                <a:solidFill>
                  <a:srgbClr val="252C2F"/>
                </a:solidFill>
                <a:latin typeface="Arial"/>
                <a:cs typeface="Arial"/>
              </a:rPr>
              <a:t>for </a:t>
            </a:r>
            <a:r>
              <a:rPr sz="1200" b="1" i="1" spc="-5" dirty="0">
                <a:solidFill>
                  <a:srgbClr val="252C2F"/>
                </a:solidFill>
                <a:latin typeface="Arial"/>
                <a:cs typeface="Arial"/>
              </a:rPr>
              <a:t>Abstracts </a:t>
            </a:r>
            <a:r>
              <a:rPr sz="1200" b="1" i="1" dirty="0">
                <a:solidFill>
                  <a:srgbClr val="252C2F"/>
                </a:solidFill>
                <a:latin typeface="Arial"/>
                <a:cs typeface="Arial"/>
              </a:rPr>
              <a:t>for</a:t>
            </a:r>
            <a:r>
              <a:rPr sz="1200" b="1" i="1" spc="-5" dirty="0">
                <a:solidFill>
                  <a:srgbClr val="252C2F"/>
                </a:solidFill>
                <a:latin typeface="Arial"/>
                <a:cs typeface="Arial"/>
              </a:rPr>
              <a:t> 2024!</a:t>
            </a:r>
            <a:endParaRPr sz="1200">
              <a:latin typeface="Arial"/>
              <a:cs typeface="Arial"/>
            </a:endParaRPr>
          </a:p>
          <a:p>
            <a:pPr marL="12700" marR="10795">
              <a:lnSpc>
                <a:spcPts val="1200"/>
              </a:lnSpc>
              <a:spcBef>
                <a:spcPts val="45"/>
              </a:spcBef>
            </a:pP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We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are now accepting abstracts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for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next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year’s AMCO SIG symposium. The Academy 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2024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Indianapolis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will be held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from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November 6-9, 2024.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Instructions to submit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abstracts  are linked below.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Please send case reports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directly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to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Dr.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Thomas Stokkermans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at  </a:t>
            </a:r>
            <a:r>
              <a:rPr sz="1050" b="1" u="sng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2"/>
              </a:rPr>
              <a:t>thomas.stokkermans@uhhospitals.org</a:t>
            </a:r>
            <a:r>
              <a:rPr sz="1050" b="1" dirty="0">
                <a:solidFill>
                  <a:srgbClr val="00A188"/>
                </a:solidFill>
                <a:latin typeface="Arial"/>
                <a:cs typeface="Arial"/>
                <a:hlinkClick r:id="rId2"/>
              </a:rPr>
              <a:t>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by </a:t>
            </a:r>
            <a:r>
              <a:rPr sz="1050" b="1" spc="-5" dirty="0">
                <a:solidFill>
                  <a:srgbClr val="252C2F"/>
                </a:solidFill>
                <a:latin typeface="Arial"/>
                <a:cs typeface="Arial"/>
              </a:rPr>
              <a:t>January 15,</a:t>
            </a:r>
            <a:r>
              <a:rPr sz="1050" b="1" spc="-20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b="1" spc="-5" dirty="0">
                <a:solidFill>
                  <a:srgbClr val="252C2F"/>
                </a:solidFill>
                <a:latin typeface="Arial"/>
                <a:cs typeface="Arial"/>
              </a:rPr>
              <a:t>2024.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77929" y="4068098"/>
            <a:ext cx="3181350" cy="371475"/>
          </a:xfrm>
          <a:prstGeom prst="rect">
            <a:avLst/>
          </a:prstGeom>
          <a:solidFill>
            <a:srgbClr val="00A188"/>
          </a:solidFill>
        </p:spPr>
        <p:txBody>
          <a:bodyPr vert="horz" wrap="square" lIns="0" tIns="85725" rIns="0" bIns="0" rtlCol="0">
            <a:spAutoFit/>
          </a:bodyPr>
          <a:lstStyle/>
          <a:p>
            <a:pPr marL="383540">
              <a:lnSpc>
                <a:spcPct val="100000"/>
              </a:lnSpc>
              <a:spcBef>
                <a:spcPts val="675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  <a:hlinkClick r:id="rId3"/>
              </a:rPr>
              <a:t>View Instructions for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  <a:hlinkClick r:id="rId3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  <a:hlinkClick r:id="rId3"/>
              </a:rPr>
              <a:t>Submission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18851" y="4724496"/>
            <a:ext cx="5334000" cy="15525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042901" y="6642355"/>
            <a:ext cx="3441700" cy="824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3090">
              <a:lnSpc>
                <a:spcPct val="100000"/>
              </a:lnSpc>
              <a:spcBef>
                <a:spcPts val="100"/>
              </a:spcBef>
            </a:pPr>
            <a:r>
              <a:rPr sz="1350" b="1" spc="-5" dirty="0">
                <a:solidFill>
                  <a:srgbClr val="00937E"/>
                </a:solidFill>
                <a:latin typeface="Arial"/>
                <a:cs typeface="Arial"/>
              </a:rPr>
              <a:t>AMCO </a:t>
            </a:r>
            <a:r>
              <a:rPr sz="1350" b="1" dirty="0">
                <a:solidFill>
                  <a:srgbClr val="00937E"/>
                </a:solidFill>
                <a:latin typeface="Arial"/>
                <a:cs typeface="Arial"/>
              </a:rPr>
              <a:t>SIG </a:t>
            </a:r>
            <a:r>
              <a:rPr sz="1350" b="1" spc="-5" dirty="0">
                <a:solidFill>
                  <a:srgbClr val="00937E"/>
                </a:solidFill>
                <a:latin typeface="Arial"/>
                <a:cs typeface="Arial"/>
              </a:rPr>
              <a:t>Business</a:t>
            </a:r>
            <a:r>
              <a:rPr sz="1350" b="1" spc="-25" dirty="0">
                <a:solidFill>
                  <a:srgbClr val="00937E"/>
                </a:solidFill>
                <a:latin typeface="Arial"/>
                <a:cs typeface="Arial"/>
              </a:rPr>
              <a:t> </a:t>
            </a:r>
            <a:r>
              <a:rPr sz="1350" b="1" spc="-5" dirty="0">
                <a:solidFill>
                  <a:srgbClr val="00937E"/>
                </a:solidFill>
                <a:latin typeface="Arial"/>
                <a:cs typeface="Arial"/>
              </a:rPr>
              <a:t>Dinner</a:t>
            </a:r>
            <a:endParaRPr sz="1350" dirty="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  <a:spcBef>
                <a:spcPts val="1095"/>
              </a:spcBef>
            </a:pP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Special thanks to Alcon for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helping us host our annual  business dinner at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the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Hilton and inviting new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members to  the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group!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We shared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updates on our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strategic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plan</a:t>
            </a:r>
            <a:r>
              <a:rPr sz="1050" spc="-60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and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D407820B-01EB-DBDA-4D3C-4EBEF2FE2B75}"/>
              </a:ext>
            </a:extLst>
          </p:cNvPr>
          <p:cNvSpPr/>
          <p:nvPr/>
        </p:nvSpPr>
        <p:spPr>
          <a:xfrm>
            <a:off x="3007341" y="8763000"/>
            <a:ext cx="3429000" cy="0"/>
          </a:xfrm>
          <a:custGeom>
            <a:avLst/>
            <a:gdLst/>
            <a:ahLst/>
            <a:cxnLst/>
            <a:rect l="l" t="t" r="r" b="b"/>
            <a:pathLst>
              <a:path w="3429000">
                <a:moveTo>
                  <a:pt x="0" y="0"/>
                </a:moveTo>
                <a:lnTo>
                  <a:pt x="3429000" y="0"/>
                </a:lnTo>
              </a:path>
            </a:pathLst>
          </a:custGeom>
          <a:ln w="9525">
            <a:solidFill>
              <a:srgbClr val="403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9">
            <a:extLst>
              <a:ext uri="{FF2B5EF4-FFF2-40B4-BE49-F238E27FC236}">
                <a16:creationId xmlns:a16="http://schemas.microsoft.com/office/drawing/2014/main" id="{4A264FAB-8B7A-0A46-EDF6-568F1700365A}"/>
              </a:ext>
            </a:extLst>
          </p:cNvPr>
          <p:cNvSpPr/>
          <p:nvPr/>
        </p:nvSpPr>
        <p:spPr>
          <a:xfrm>
            <a:off x="1131551" y="6871113"/>
            <a:ext cx="1714500" cy="18002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0">
            <a:extLst>
              <a:ext uri="{FF2B5EF4-FFF2-40B4-BE49-F238E27FC236}">
                <a16:creationId xmlns:a16="http://schemas.microsoft.com/office/drawing/2014/main" id="{BD47F06D-A325-E972-649C-469A83AE47D2}"/>
              </a:ext>
            </a:extLst>
          </p:cNvPr>
          <p:cNvSpPr txBox="1"/>
          <p:nvPr/>
        </p:nvSpPr>
        <p:spPr>
          <a:xfrm>
            <a:off x="3023851" y="7629938"/>
            <a:ext cx="3412490" cy="79565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190"/>
              </a:spcBef>
            </a:pP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reviewed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data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from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our publication in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the April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2023 issue  of </a:t>
            </a:r>
            <a:r>
              <a:rPr sz="1050" b="1" i="1" u="sng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6"/>
              </a:rPr>
              <a:t>Optometry </a:t>
            </a:r>
            <a:r>
              <a:rPr sz="1050" b="1" i="1" u="sng" spc="-5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6"/>
              </a:rPr>
              <a:t>and </a:t>
            </a:r>
            <a:r>
              <a:rPr sz="1050" b="1" i="1" u="sng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6"/>
              </a:rPr>
              <a:t>Visual Science </a:t>
            </a:r>
            <a:r>
              <a:rPr sz="1050" b="1" i="1" u="sng" spc="-5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6"/>
              </a:rPr>
              <a:t>(OVS)</a:t>
            </a:r>
            <a:r>
              <a:rPr sz="1050" i="1" spc="-5" dirty="0">
                <a:solidFill>
                  <a:srgbClr val="252C2F"/>
                </a:solidFill>
                <a:latin typeface="Arial"/>
                <a:cs typeface="Arial"/>
              </a:rPr>
              <a:t>.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We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are  excited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to continue this research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and hope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to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expand our 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membership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with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a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new outreach program,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spearheaded 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by our newly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formed Advisory</a:t>
            </a:r>
            <a:r>
              <a:rPr sz="1050" spc="-15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Council.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" name="object 5">
            <a:extLst>
              <a:ext uri="{FF2B5EF4-FFF2-40B4-BE49-F238E27FC236}">
                <a16:creationId xmlns:a16="http://schemas.microsoft.com/office/drawing/2014/main" id="{05E98C66-2F33-D727-579D-A6E1071F98A9}"/>
              </a:ext>
            </a:extLst>
          </p:cNvPr>
          <p:cNvSpPr/>
          <p:nvPr/>
        </p:nvSpPr>
        <p:spPr>
          <a:xfrm rot="5400000">
            <a:off x="3713070" y="-1951133"/>
            <a:ext cx="143063" cy="5892803"/>
          </a:xfrm>
          <a:custGeom>
            <a:avLst/>
            <a:gdLst/>
            <a:ahLst/>
            <a:cxnLst/>
            <a:rect l="l" t="t" r="r" b="b"/>
            <a:pathLst>
              <a:path w="95250" h="9271000">
                <a:moveTo>
                  <a:pt x="0" y="9271000"/>
                </a:moveTo>
                <a:lnTo>
                  <a:pt x="95250" y="9271000"/>
                </a:lnTo>
                <a:lnTo>
                  <a:pt x="95250" y="0"/>
                </a:lnTo>
                <a:lnTo>
                  <a:pt x="0" y="0"/>
                </a:lnTo>
                <a:lnTo>
                  <a:pt x="0" y="9271000"/>
                </a:lnTo>
                <a:close/>
              </a:path>
            </a:pathLst>
          </a:custGeom>
          <a:solidFill>
            <a:srgbClr val="403E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5">
            <a:extLst>
              <a:ext uri="{FF2B5EF4-FFF2-40B4-BE49-F238E27FC236}">
                <a16:creationId xmlns:a16="http://schemas.microsoft.com/office/drawing/2014/main" id="{A257027C-28A0-E6B0-5B66-20AF09C6FD0B}"/>
              </a:ext>
            </a:extLst>
          </p:cNvPr>
          <p:cNvSpPr/>
          <p:nvPr/>
        </p:nvSpPr>
        <p:spPr>
          <a:xfrm rot="5400000">
            <a:off x="3728991" y="6179324"/>
            <a:ext cx="101567" cy="5883152"/>
          </a:xfrm>
          <a:custGeom>
            <a:avLst/>
            <a:gdLst/>
            <a:ahLst/>
            <a:cxnLst/>
            <a:rect l="l" t="t" r="r" b="b"/>
            <a:pathLst>
              <a:path w="95250" h="9271000">
                <a:moveTo>
                  <a:pt x="0" y="9271000"/>
                </a:moveTo>
                <a:lnTo>
                  <a:pt x="95250" y="9271000"/>
                </a:lnTo>
                <a:lnTo>
                  <a:pt x="95250" y="0"/>
                </a:lnTo>
                <a:lnTo>
                  <a:pt x="0" y="0"/>
                </a:lnTo>
                <a:lnTo>
                  <a:pt x="0" y="9271000"/>
                </a:lnTo>
                <a:close/>
              </a:path>
            </a:pathLst>
          </a:custGeom>
          <a:solidFill>
            <a:srgbClr val="403E4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11">
            <a:extLst>
              <a:ext uri="{FF2B5EF4-FFF2-40B4-BE49-F238E27FC236}">
                <a16:creationId xmlns:a16="http://schemas.microsoft.com/office/drawing/2014/main" id="{4E142D3E-5A4C-4653-3BA4-2E9F98F81D1B}"/>
              </a:ext>
            </a:extLst>
          </p:cNvPr>
          <p:cNvSpPr/>
          <p:nvPr/>
        </p:nvSpPr>
        <p:spPr>
          <a:xfrm>
            <a:off x="219118" y="146973"/>
            <a:ext cx="7134225" cy="9759027"/>
          </a:xfrm>
          <a:custGeom>
            <a:avLst/>
            <a:gdLst/>
            <a:ahLst/>
            <a:cxnLst/>
            <a:rect l="l" t="t" r="r" b="b"/>
            <a:pathLst>
              <a:path w="7134225" h="7343775">
                <a:moveTo>
                  <a:pt x="0" y="7343775"/>
                </a:moveTo>
                <a:lnTo>
                  <a:pt x="7134212" y="7343775"/>
                </a:lnTo>
                <a:lnTo>
                  <a:pt x="7134212" y="0"/>
                </a:lnTo>
                <a:lnTo>
                  <a:pt x="0" y="0"/>
                </a:lnTo>
                <a:lnTo>
                  <a:pt x="0" y="7343775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">
            <a:extLst>
              <a:ext uri="{FF2B5EF4-FFF2-40B4-BE49-F238E27FC236}">
                <a16:creationId xmlns:a16="http://schemas.microsoft.com/office/drawing/2014/main" id="{61523437-0682-F94A-D8B3-82107CF38B7A}"/>
              </a:ext>
            </a:extLst>
          </p:cNvPr>
          <p:cNvSpPr txBox="1"/>
          <p:nvPr/>
        </p:nvSpPr>
        <p:spPr>
          <a:xfrm>
            <a:off x="5023466" y="9689299"/>
            <a:ext cx="26504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Times New Roman"/>
                <a:cs typeface="Times New Roman"/>
              </a:rPr>
              <a:t>AMCO SIG </a:t>
            </a:r>
            <a:r>
              <a:rPr sz="900" dirty="0">
                <a:latin typeface="Times New Roman"/>
                <a:cs typeface="Times New Roman"/>
              </a:rPr>
              <a:t>Winter </a:t>
            </a:r>
            <a:r>
              <a:rPr sz="900" spc="-5" dirty="0">
                <a:latin typeface="Times New Roman"/>
                <a:cs typeface="Times New Roman"/>
              </a:rPr>
              <a:t>Newsletter </a:t>
            </a:r>
            <a:r>
              <a:rPr sz="900" dirty="0">
                <a:latin typeface="Times New Roman"/>
                <a:cs typeface="Times New Roman"/>
              </a:rPr>
              <a:t>| </a:t>
            </a:r>
            <a:r>
              <a:rPr sz="900" spc="-5" dirty="0">
                <a:latin typeface="Times New Roman"/>
                <a:cs typeface="Times New Roman"/>
              </a:rPr>
              <a:t>November</a:t>
            </a:r>
            <a:r>
              <a:rPr sz="900" spc="-80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2023</a:t>
            </a:r>
          </a:p>
        </p:txBody>
      </p:sp>
      <p:sp>
        <p:nvSpPr>
          <p:cNvPr id="5" name="object 5"/>
          <p:cNvSpPr/>
          <p:nvPr/>
        </p:nvSpPr>
        <p:spPr>
          <a:xfrm>
            <a:off x="927100" y="330200"/>
            <a:ext cx="95250" cy="9271000"/>
          </a:xfrm>
          <a:custGeom>
            <a:avLst/>
            <a:gdLst/>
            <a:ahLst/>
            <a:cxnLst/>
            <a:rect l="l" t="t" r="r" b="b"/>
            <a:pathLst>
              <a:path w="95250" h="9271000">
                <a:moveTo>
                  <a:pt x="0" y="9271000"/>
                </a:moveTo>
                <a:lnTo>
                  <a:pt x="95250" y="9271000"/>
                </a:lnTo>
                <a:lnTo>
                  <a:pt x="95250" y="0"/>
                </a:lnTo>
                <a:lnTo>
                  <a:pt x="0" y="0"/>
                </a:lnTo>
                <a:lnTo>
                  <a:pt x="0" y="9271000"/>
                </a:lnTo>
                <a:close/>
              </a:path>
            </a:pathLst>
          </a:custGeom>
          <a:solidFill>
            <a:srgbClr val="403E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37350" y="330200"/>
            <a:ext cx="95885" cy="9271000"/>
          </a:xfrm>
          <a:custGeom>
            <a:avLst/>
            <a:gdLst/>
            <a:ahLst/>
            <a:cxnLst/>
            <a:rect l="l" t="t" r="r" b="b"/>
            <a:pathLst>
              <a:path w="95884" h="9271000">
                <a:moveTo>
                  <a:pt x="0" y="9271000"/>
                </a:moveTo>
                <a:lnTo>
                  <a:pt x="95262" y="9271000"/>
                </a:lnTo>
                <a:lnTo>
                  <a:pt x="95262" y="0"/>
                </a:lnTo>
                <a:lnTo>
                  <a:pt x="0" y="0"/>
                </a:lnTo>
                <a:lnTo>
                  <a:pt x="0" y="9271000"/>
                </a:lnTo>
                <a:close/>
              </a:path>
            </a:pathLst>
          </a:custGeom>
          <a:solidFill>
            <a:srgbClr val="403E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19200" y="6553200"/>
            <a:ext cx="5334000" cy="0"/>
          </a:xfrm>
          <a:custGeom>
            <a:avLst/>
            <a:gdLst/>
            <a:ahLst/>
            <a:cxnLst/>
            <a:rect l="l" t="t" r="r" b="b"/>
            <a:pathLst>
              <a:path w="5334000">
                <a:moveTo>
                  <a:pt x="0" y="0"/>
                </a:moveTo>
                <a:lnTo>
                  <a:pt x="5334000" y="0"/>
                </a:lnTo>
              </a:path>
            </a:pathLst>
          </a:custGeom>
          <a:ln w="9525">
            <a:solidFill>
              <a:srgbClr val="403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216976" y="524572"/>
            <a:ext cx="5338445" cy="2919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" algn="ctr">
              <a:lnSpc>
                <a:spcPct val="100000"/>
              </a:lnSpc>
              <a:spcBef>
                <a:spcPts val="100"/>
              </a:spcBef>
            </a:pPr>
            <a:r>
              <a:rPr sz="1350" b="1" spc="-5" dirty="0">
                <a:solidFill>
                  <a:srgbClr val="00A188"/>
                </a:solidFill>
                <a:latin typeface="Arial"/>
                <a:cs typeface="Arial"/>
              </a:rPr>
              <a:t>Advisory</a:t>
            </a:r>
            <a:r>
              <a:rPr sz="1350" b="1" spc="-10" dirty="0">
                <a:solidFill>
                  <a:srgbClr val="00A188"/>
                </a:solidFill>
                <a:latin typeface="Arial"/>
                <a:cs typeface="Arial"/>
              </a:rPr>
              <a:t> </a:t>
            </a:r>
            <a:r>
              <a:rPr sz="1350" b="1" spc="-5" dirty="0">
                <a:solidFill>
                  <a:srgbClr val="00A188"/>
                </a:solidFill>
                <a:latin typeface="Arial"/>
                <a:cs typeface="Arial"/>
              </a:rPr>
              <a:t>Council</a:t>
            </a:r>
            <a:endParaRPr sz="1350" dirty="0">
              <a:latin typeface="Arial"/>
              <a:cs typeface="Arial"/>
            </a:endParaRPr>
          </a:p>
          <a:p>
            <a:pPr marL="12700" marR="248920">
              <a:lnSpc>
                <a:spcPts val="1200"/>
              </a:lnSpc>
              <a:spcBef>
                <a:spcPts val="1095"/>
              </a:spcBef>
            </a:pP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Join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us in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congratulating the members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of our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first Advisory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Council, who were officially  announced at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the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2023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Business</a:t>
            </a:r>
            <a:r>
              <a:rPr sz="1050" spc="-10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Meeting!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 dirty="0">
              <a:latin typeface="Arial"/>
              <a:cs typeface="Arial"/>
            </a:endParaRPr>
          </a:p>
          <a:p>
            <a:pPr marL="12700" marR="1553845">
              <a:lnSpc>
                <a:spcPts val="1200"/>
              </a:lnSpc>
            </a:pPr>
            <a:r>
              <a:rPr sz="1050" b="1" spc="-5" dirty="0">
                <a:solidFill>
                  <a:srgbClr val="252C2F"/>
                </a:solidFill>
                <a:latin typeface="Arial"/>
                <a:cs typeface="Arial"/>
              </a:rPr>
              <a:t>Kaleb Abbott, </a:t>
            </a:r>
            <a:r>
              <a:rPr sz="1050" b="1" dirty="0">
                <a:solidFill>
                  <a:srgbClr val="252C2F"/>
                </a:solidFill>
                <a:latin typeface="Arial"/>
                <a:cs typeface="Arial"/>
              </a:rPr>
              <a:t>OD, MS, FAAO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(University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of Colorado)  </a:t>
            </a:r>
            <a:r>
              <a:rPr sz="1050" b="1" spc="-5" dirty="0">
                <a:solidFill>
                  <a:srgbClr val="252C2F"/>
                </a:solidFill>
                <a:latin typeface="Arial"/>
                <a:cs typeface="Arial"/>
              </a:rPr>
              <a:t>Amanda Crum, </a:t>
            </a:r>
            <a:r>
              <a:rPr sz="1050" b="1" dirty="0">
                <a:solidFill>
                  <a:srgbClr val="252C2F"/>
                </a:solidFill>
                <a:latin typeface="Arial"/>
                <a:cs typeface="Arial"/>
              </a:rPr>
              <a:t>OD, MS, FAAO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(Johns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Hopkins University)  </a:t>
            </a:r>
            <a:r>
              <a:rPr sz="1050" b="1" spc="-5" dirty="0">
                <a:solidFill>
                  <a:srgbClr val="252C2F"/>
                </a:solidFill>
                <a:latin typeface="Arial"/>
                <a:cs typeface="Arial"/>
              </a:rPr>
              <a:t>Barbara Crutchfield, </a:t>
            </a:r>
            <a:r>
              <a:rPr sz="1050" b="1" dirty="0">
                <a:solidFill>
                  <a:srgbClr val="252C2F"/>
                </a:solidFill>
                <a:latin typeface="Arial"/>
                <a:cs typeface="Arial"/>
              </a:rPr>
              <a:t>OD, FAAO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(University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of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Kentucky)  </a:t>
            </a:r>
            <a:r>
              <a:rPr sz="1050" b="1" spc="-5" dirty="0">
                <a:solidFill>
                  <a:srgbClr val="252C2F"/>
                </a:solidFill>
                <a:latin typeface="Arial"/>
                <a:cs typeface="Arial"/>
              </a:rPr>
              <a:t>James Hoekel, </a:t>
            </a:r>
            <a:r>
              <a:rPr sz="1050" b="1" dirty="0">
                <a:solidFill>
                  <a:srgbClr val="252C2F"/>
                </a:solidFill>
                <a:latin typeface="Arial"/>
                <a:cs typeface="Arial"/>
              </a:rPr>
              <a:t>OD, FAAO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(Washington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University in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St.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Louis)  </a:t>
            </a:r>
            <a:r>
              <a:rPr sz="1050" b="1" spc="-5" dirty="0">
                <a:solidFill>
                  <a:srgbClr val="252C2F"/>
                </a:solidFill>
                <a:latin typeface="Arial"/>
                <a:cs typeface="Arial"/>
              </a:rPr>
              <a:t>Andrew Ritter, </a:t>
            </a:r>
            <a:r>
              <a:rPr sz="1050" b="1" dirty="0">
                <a:solidFill>
                  <a:srgbClr val="252C2F"/>
                </a:solidFill>
                <a:latin typeface="Arial"/>
                <a:cs typeface="Arial"/>
              </a:rPr>
              <a:t>OD, FAAO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(University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of</a:t>
            </a:r>
            <a:r>
              <a:rPr sz="1050" spc="-30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Minnesota)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ts val="1140"/>
              </a:lnSpc>
            </a:pPr>
            <a:r>
              <a:rPr sz="1050" b="1" dirty="0">
                <a:solidFill>
                  <a:srgbClr val="252C2F"/>
                </a:solidFill>
                <a:latin typeface="Arial"/>
                <a:cs typeface="Arial"/>
              </a:rPr>
              <a:t>Suzanne Sherman, OD, FAAO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(University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of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South</a:t>
            </a:r>
            <a:r>
              <a:rPr sz="1050" spc="-20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Florida)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ts val="1230"/>
              </a:lnSpc>
            </a:pPr>
            <a:r>
              <a:rPr sz="1050" b="1" dirty="0">
                <a:solidFill>
                  <a:srgbClr val="252C2F"/>
                </a:solidFill>
                <a:latin typeface="Arial"/>
                <a:cs typeface="Arial"/>
              </a:rPr>
              <a:t>Evan </a:t>
            </a:r>
            <a:r>
              <a:rPr sz="1050" b="1" spc="-5" dirty="0">
                <a:solidFill>
                  <a:srgbClr val="252C2F"/>
                </a:solidFill>
                <a:latin typeface="Arial"/>
                <a:cs typeface="Arial"/>
              </a:rPr>
              <a:t>Kaufman, </a:t>
            </a:r>
            <a:r>
              <a:rPr sz="1050" b="1" dirty="0">
                <a:solidFill>
                  <a:srgbClr val="252C2F"/>
                </a:solidFill>
                <a:latin typeface="Arial"/>
                <a:cs typeface="Arial"/>
              </a:rPr>
              <a:t>OD, FAAO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(University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of</a:t>
            </a:r>
            <a:r>
              <a:rPr sz="1050" spc="-15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Virginia)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</a:pP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The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purpose of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the Advisory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Council is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to support talented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leaders in our organization and  improve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the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quality and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scope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of programs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for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our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members. The first task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of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the Advisory 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Council is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to create a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network of local ambassadors who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can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expand our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membership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and  promote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the SIG to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optometrists at every academic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medical center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in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the country. If you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or 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someone you know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would be interested in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serving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as an ambassador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for your state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or 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region,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please let us</a:t>
            </a:r>
            <a:r>
              <a:rPr sz="1050" spc="-10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know!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06500" y="6657699"/>
            <a:ext cx="5346700" cy="31829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350" b="1" dirty="0">
                <a:solidFill>
                  <a:srgbClr val="00A188"/>
                </a:solidFill>
                <a:latin typeface="Arial"/>
                <a:cs typeface="Arial"/>
              </a:rPr>
              <a:t>Webinar</a:t>
            </a:r>
            <a:endParaRPr sz="13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 dirty="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</a:pPr>
            <a:r>
              <a:rPr sz="1050" dirty="0">
                <a:latin typeface="Arial"/>
                <a:cs typeface="Arial"/>
              </a:rPr>
              <a:t>Our </a:t>
            </a:r>
            <a:r>
              <a:rPr sz="1050" spc="-5" dirty="0">
                <a:latin typeface="Arial"/>
                <a:cs typeface="Arial"/>
              </a:rPr>
              <a:t>next webinar will be </a:t>
            </a:r>
            <a:r>
              <a:rPr sz="1050" dirty="0">
                <a:latin typeface="Arial"/>
                <a:cs typeface="Arial"/>
              </a:rPr>
              <a:t>a </a:t>
            </a:r>
            <a:r>
              <a:rPr sz="1050" spc="-5" dirty="0">
                <a:latin typeface="Arial"/>
                <a:cs typeface="Arial"/>
              </a:rPr>
              <a:t>discussion on negotiating </a:t>
            </a:r>
            <a:r>
              <a:rPr sz="1050" dirty="0">
                <a:latin typeface="Arial"/>
                <a:cs typeface="Arial"/>
              </a:rPr>
              <a:t>your </a:t>
            </a:r>
            <a:r>
              <a:rPr sz="1050" spc="-5" dirty="0">
                <a:latin typeface="Arial"/>
                <a:cs typeface="Arial"/>
              </a:rPr>
              <a:t>position at </a:t>
            </a:r>
            <a:r>
              <a:rPr sz="1050" dirty="0">
                <a:latin typeface="Arial"/>
                <a:cs typeface="Arial"/>
              </a:rPr>
              <a:t>AMCs. We </a:t>
            </a:r>
            <a:r>
              <a:rPr sz="1050" spc="-5" dirty="0">
                <a:latin typeface="Arial"/>
                <a:cs typeface="Arial"/>
              </a:rPr>
              <a:t>will </a:t>
            </a:r>
            <a:r>
              <a:rPr sz="1050" dirty="0">
                <a:latin typeface="Arial"/>
                <a:cs typeface="Arial"/>
              </a:rPr>
              <a:t>start  </a:t>
            </a:r>
            <a:r>
              <a:rPr sz="1050" spc="-5" dirty="0">
                <a:latin typeface="Arial"/>
                <a:cs typeface="Arial"/>
              </a:rPr>
              <a:t>with general guidelines </a:t>
            </a:r>
            <a:r>
              <a:rPr sz="1050" dirty="0">
                <a:latin typeface="Arial"/>
                <a:cs typeface="Arial"/>
              </a:rPr>
              <a:t>to </a:t>
            </a:r>
            <a:r>
              <a:rPr sz="1050" spc="-5" dirty="0">
                <a:latin typeface="Arial"/>
                <a:cs typeface="Arial"/>
              </a:rPr>
              <a:t>assess </a:t>
            </a:r>
            <a:r>
              <a:rPr sz="1050" dirty="0">
                <a:latin typeface="Arial"/>
                <a:cs typeface="Arial"/>
              </a:rPr>
              <a:t>your role </a:t>
            </a:r>
            <a:r>
              <a:rPr sz="1050" spc="-5" dirty="0">
                <a:latin typeface="Arial"/>
                <a:cs typeface="Arial"/>
              </a:rPr>
              <a:t>in </a:t>
            </a:r>
            <a:r>
              <a:rPr sz="1050" dirty="0">
                <a:latin typeface="Arial"/>
                <a:cs typeface="Arial"/>
              </a:rPr>
              <a:t>the </a:t>
            </a:r>
            <a:r>
              <a:rPr sz="1050" spc="-5" dirty="0">
                <a:latin typeface="Arial"/>
                <a:cs typeface="Arial"/>
              </a:rPr>
              <a:t>department and how </a:t>
            </a:r>
            <a:r>
              <a:rPr sz="1050" dirty="0">
                <a:latin typeface="Arial"/>
                <a:cs typeface="Arial"/>
              </a:rPr>
              <a:t>to </a:t>
            </a:r>
            <a:r>
              <a:rPr sz="1050" spc="-5" dirty="0">
                <a:latin typeface="Arial"/>
                <a:cs typeface="Arial"/>
              </a:rPr>
              <a:t>get </a:t>
            </a:r>
            <a:r>
              <a:rPr sz="1050" dirty="0">
                <a:latin typeface="Arial"/>
                <a:cs typeface="Arial"/>
              </a:rPr>
              <a:t>more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support</a:t>
            </a:r>
            <a:r>
              <a:rPr lang="en-US" sz="1050" dirty="0">
                <a:latin typeface="Arial"/>
                <a:cs typeface="Arial"/>
              </a:rPr>
              <a:t> or resources. We will then ask for members to offer practical advice on how they navigated the process at different institutions. </a:t>
            </a:r>
            <a:r>
              <a:rPr lang="en-US" sz="1050" b="1" dirty="0">
                <a:latin typeface="Arial"/>
                <a:cs typeface="Arial"/>
              </a:rPr>
              <a:t>If you have any ideas or resources you’d like to present, please let us know so we can add them to agenda.</a:t>
            </a:r>
          </a:p>
          <a:p>
            <a:pPr marL="12700" marR="5080">
              <a:lnSpc>
                <a:spcPts val="1200"/>
              </a:lnSpc>
            </a:pPr>
            <a:endParaRPr lang="en-US" sz="1050" b="1" dirty="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</a:pPr>
            <a:r>
              <a:rPr lang="en-US" sz="1050" b="1" u="sng" spc="-5" dirty="0">
                <a:solidFill>
                  <a:srgbClr val="00B0F0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RSVP</a:t>
            </a:r>
            <a:r>
              <a:rPr lang="en-US" sz="1050" b="1" u="sng" spc="-10" dirty="0">
                <a:solidFill>
                  <a:srgbClr val="00B0F0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050" b="1" u="sng" spc="-5" dirty="0">
                <a:solidFill>
                  <a:srgbClr val="00B0F0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HERE!</a:t>
            </a:r>
            <a:endParaRPr lang="en-US" sz="1050" b="1" u="sng" spc="-5" dirty="0">
              <a:solidFill>
                <a:srgbClr val="00B0F0"/>
              </a:solidFill>
              <a:uFill>
                <a:solidFill>
                  <a:srgbClr val="00A188"/>
                </a:solidFill>
              </a:uFill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</a:pPr>
            <a:endParaRPr lang="en-US" sz="1050" b="1" u="sng" spc="-5" dirty="0">
              <a:solidFill>
                <a:srgbClr val="00A188"/>
              </a:solidFill>
              <a:uFill>
                <a:solidFill>
                  <a:srgbClr val="00A188"/>
                </a:solidFill>
              </a:uFill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</a:pPr>
            <a:r>
              <a:rPr lang="en-US" sz="1050" b="1" spc="-5" dirty="0">
                <a:solidFill>
                  <a:srgbClr val="00937E"/>
                </a:solidFill>
                <a:latin typeface="Arial"/>
                <a:cs typeface="Arial"/>
              </a:rPr>
              <a:t>How </a:t>
            </a:r>
            <a:r>
              <a:rPr lang="en-US" sz="1050" b="1" dirty="0">
                <a:solidFill>
                  <a:srgbClr val="00937E"/>
                </a:solidFill>
                <a:latin typeface="Arial"/>
                <a:cs typeface="Arial"/>
              </a:rPr>
              <a:t>to </a:t>
            </a:r>
            <a:r>
              <a:rPr lang="en-US" sz="1050" b="1" spc="-5" dirty="0">
                <a:solidFill>
                  <a:srgbClr val="00937E"/>
                </a:solidFill>
                <a:latin typeface="Arial"/>
                <a:cs typeface="Arial"/>
              </a:rPr>
              <a:t>Negotiate </a:t>
            </a:r>
            <a:r>
              <a:rPr lang="en-US" sz="1050" b="1" dirty="0">
                <a:solidFill>
                  <a:srgbClr val="00937E"/>
                </a:solidFill>
                <a:latin typeface="Arial"/>
                <a:cs typeface="Arial"/>
              </a:rPr>
              <a:t>Your Position </a:t>
            </a:r>
            <a:r>
              <a:rPr lang="en-US" sz="1050" b="1" spc="-5" dirty="0">
                <a:solidFill>
                  <a:srgbClr val="00937E"/>
                </a:solidFill>
                <a:latin typeface="Arial"/>
                <a:cs typeface="Arial"/>
              </a:rPr>
              <a:t>at an Academic </a:t>
            </a:r>
            <a:r>
              <a:rPr lang="en-US" sz="1050" b="1" dirty="0">
                <a:solidFill>
                  <a:srgbClr val="00937E"/>
                </a:solidFill>
                <a:latin typeface="Arial"/>
                <a:cs typeface="Arial"/>
              </a:rPr>
              <a:t>Medical</a:t>
            </a:r>
            <a:r>
              <a:rPr lang="en-US" sz="1050" b="1" spc="-15" dirty="0">
                <a:solidFill>
                  <a:srgbClr val="00937E"/>
                </a:solidFill>
                <a:latin typeface="Arial"/>
                <a:cs typeface="Arial"/>
              </a:rPr>
              <a:t> </a:t>
            </a:r>
            <a:r>
              <a:rPr lang="en-US" sz="1050" b="1" spc="-5" dirty="0">
                <a:solidFill>
                  <a:srgbClr val="00937E"/>
                </a:solidFill>
                <a:latin typeface="Arial"/>
                <a:cs typeface="Arial"/>
              </a:rPr>
              <a:t>Center</a:t>
            </a:r>
            <a:endParaRPr lang="en-US" sz="1050" b="1" dirty="0">
              <a:solidFill>
                <a:srgbClr val="00937E"/>
              </a:solidFill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</a:pPr>
            <a:r>
              <a:rPr lang="en-US" sz="1050" spc="-5" dirty="0">
                <a:latin typeface="Arial"/>
                <a:cs typeface="Arial"/>
              </a:rPr>
              <a:t>Date: </a:t>
            </a:r>
            <a:r>
              <a:rPr lang="en-US" sz="1050" dirty="0">
                <a:latin typeface="Arial"/>
                <a:cs typeface="Arial"/>
              </a:rPr>
              <a:t>Wednesday, January </a:t>
            </a:r>
            <a:r>
              <a:rPr lang="en-US" sz="1050" spc="-5" dirty="0">
                <a:latin typeface="Arial"/>
                <a:cs typeface="Arial"/>
              </a:rPr>
              <a:t>17,</a:t>
            </a:r>
            <a:r>
              <a:rPr lang="en-US" sz="1050" spc="-10" dirty="0">
                <a:latin typeface="Arial"/>
                <a:cs typeface="Arial"/>
              </a:rPr>
              <a:t> </a:t>
            </a:r>
            <a:r>
              <a:rPr lang="en-US" sz="1050" spc="-5" dirty="0">
                <a:latin typeface="Arial"/>
                <a:cs typeface="Arial"/>
              </a:rPr>
              <a:t>2024</a:t>
            </a:r>
          </a:p>
          <a:p>
            <a:pPr marL="12700" marR="5080">
              <a:lnSpc>
                <a:spcPts val="1200"/>
              </a:lnSpc>
            </a:pPr>
            <a:r>
              <a:rPr lang="en-US" sz="1050" dirty="0">
                <a:latin typeface="Arial"/>
                <a:cs typeface="Arial"/>
              </a:rPr>
              <a:t>Time: </a:t>
            </a:r>
            <a:r>
              <a:rPr lang="en-US" sz="1050" spc="-5" dirty="0">
                <a:latin typeface="Arial"/>
                <a:cs typeface="Arial"/>
              </a:rPr>
              <a:t>8:30 </a:t>
            </a:r>
            <a:r>
              <a:rPr lang="en-US" sz="1050" dirty="0">
                <a:latin typeface="Arial"/>
                <a:cs typeface="Arial"/>
              </a:rPr>
              <a:t>– </a:t>
            </a:r>
            <a:r>
              <a:rPr lang="en-US" sz="1050" spc="-5" dirty="0">
                <a:latin typeface="Arial"/>
                <a:cs typeface="Arial"/>
              </a:rPr>
              <a:t>9:30 </a:t>
            </a:r>
            <a:r>
              <a:rPr lang="en-US" sz="1050" dirty="0">
                <a:latin typeface="Arial"/>
                <a:cs typeface="Arial"/>
              </a:rPr>
              <a:t>PM</a:t>
            </a:r>
            <a:r>
              <a:rPr lang="en-US" sz="1050" spc="-10" dirty="0">
                <a:latin typeface="Arial"/>
                <a:cs typeface="Arial"/>
              </a:rPr>
              <a:t> </a:t>
            </a:r>
            <a:r>
              <a:rPr lang="en-US" sz="1050" dirty="0">
                <a:latin typeface="Arial"/>
                <a:cs typeface="Arial"/>
              </a:rPr>
              <a:t>EST</a:t>
            </a:r>
          </a:p>
          <a:p>
            <a:pPr marL="12700" marR="5080">
              <a:lnSpc>
                <a:spcPts val="1200"/>
              </a:lnSpc>
            </a:pPr>
            <a:r>
              <a:rPr lang="en-US" sz="1050" spc="-5" dirty="0">
                <a:latin typeface="Arial"/>
                <a:cs typeface="Arial"/>
              </a:rPr>
              <a:t>Location: </a:t>
            </a:r>
            <a:r>
              <a:rPr lang="en-US" sz="1050" dirty="0">
                <a:latin typeface="Arial"/>
                <a:cs typeface="Arial"/>
              </a:rPr>
              <a:t>Virtual (zoom </a:t>
            </a:r>
            <a:r>
              <a:rPr lang="en-US" sz="1050" spc="-5" dirty="0">
                <a:latin typeface="Arial"/>
                <a:cs typeface="Arial"/>
              </a:rPr>
              <a:t>link provided with registration)</a:t>
            </a:r>
          </a:p>
          <a:p>
            <a:pPr marL="12700" marR="5080">
              <a:lnSpc>
                <a:spcPts val="1200"/>
              </a:lnSpc>
            </a:pPr>
            <a:endParaRPr lang="en-US" sz="1050" spc="-5" dirty="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</a:pPr>
            <a:r>
              <a:rPr lang="en-US" sz="1050" dirty="0">
                <a:latin typeface="Arial"/>
                <a:cs typeface="Arial"/>
              </a:rPr>
              <a:t>If you </a:t>
            </a:r>
            <a:r>
              <a:rPr lang="en-US" sz="1050" spc="-5" dirty="0">
                <a:latin typeface="Arial"/>
                <a:cs typeface="Arial"/>
              </a:rPr>
              <a:t>have any questions or </a:t>
            </a:r>
            <a:r>
              <a:rPr lang="en-US" sz="1050" dirty="0">
                <a:latin typeface="Arial"/>
                <a:cs typeface="Arial"/>
              </a:rPr>
              <a:t>requests, </a:t>
            </a:r>
            <a:r>
              <a:rPr lang="en-US" sz="1050" spc="-5" dirty="0">
                <a:latin typeface="Arial"/>
                <a:cs typeface="Arial"/>
              </a:rPr>
              <a:t>please </a:t>
            </a:r>
            <a:r>
              <a:rPr lang="en-US" sz="1050" dirty="0">
                <a:latin typeface="Arial"/>
                <a:cs typeface="Arial"/>
              </a:rPr>
              <a:t>contact </a:t>
            </a:r>
            <a:r>
              <a:rPr lang="en-US" sz="1050" spc="-5" dirty="0">
                <a:latin typeface="Arial"/>
                <a:cs typeface="Arial"/>
              </a:rPr>
              <a:t>Dr. </a:t>
            </a:r>
            <a:r>
              <a:rPr lang="en-US" sz="1050" dirty="0">
                <a:latin typeface="Arial"/>
                <a:cs typeface="Arial"/>
              </a:rPr>
              <a:t>Steven Quan</a:t>
            </a:r>
            <a:r>
              <a:rPr lang="en-US" sz="1050" spc="-25" dirty="0">
                <a:latin typeface="Arial"/>
                <a:cs typeface="Arial"/>
              </a:rPr>
              <a:t> </a:t>
            </a:r>
            <a:r>
              <a:rPr lang="en-US" sz="1050" spc="-5" dirty="0">
                <a:latin typeface="Arial"/>
                <a:cs typeface="Arial"/>
              </a:rPr>
              <a:t>at</a:t>
            </a:r>
            <a:r>
              <a:rPr lang="en-US" sz="1050" dirty="0">
                <a:latin typeface="Arial"/>
                <a:cs typeface="Arial"/>
              </a:rPr>
              <a:t> </a:t>
            </a:r>
            <a:r>
              <a:rPr lang="en-US" sz="1050" b="1" u="sng" spc="-5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3"/>
              </a:rPr>
              <a:t>scquan@bsd.uchicago.edu</a:t>
            </a:r>
            <a:r>
              <a:rPr lang="en-US" sz="1050" spc="-5" dirty="0">
                <a:solidFill>
                  <a:srgbClr val="006FC0"/>
                </a:solidFill>
                <a:latin typeface="Arial"/>
                <a:cs typeface="Arial"/>
              </a:rPr>
              <a:t>.</a:t>
            </a:r>
            <a:endParaRPr lang="en-US" sz="1050" dirty="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</a:pPr>
            <a:endParaRPr lang="en-US" sz="1050" dirty="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</a:pPr>
            <a:endParaRPr lang="en-US" sz="1050" b="1" dirty="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</a:pPr>
            <a:endParaRPr sz="1050" b="1" dirty="0">
              <a:latin typeface="Arial"/>
              <a:cs typeface="Arial"/>
            </a:endParaRPr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DA36C1E2-FDED-B764-32AA-F15CDBCD738D}"/>
              </a:ext>
            </a:extLst>
          </p:cNvPr>
          <p:cNvSpPr/>
          <p:nvPr/>
        </p:nvSpPr>
        <p:spPr>
          <a:xfrm rot="5400000">
            <a:off x="3829066" y="-2577129"/>
            <a:ext cx="101566" cy="5905499"/>
          </a:xfrm>
          <a:custGeom>
            <a:avLst/>
            <a:gdLst/>
            <a:ahLst/>
            <a:cxnLst/>
            <a:rect l="l" t="t" r="r" b="b"/>
            <a:pathLst>
              <a:path w="95250" h="9271000">
                <a:moveTo>
                  <a:pt x="0" y="9271000"/>
                </a:moveTo>
                <a:lnTo>
                  <a:pt x="95250" y="9271000"/>
                </a:lnTo>
                <a:lnTo>
                  <a:pt x="95250" y="0"/>
                </a:lnTo>
                <a:lnTo>
                  <a:pt x="0" y="0"/>
                </a:lnTo>
                <a:lnTo>
                  <a:pt x="0" y="9271000"/>
                </a:lnTo>
                <a:close/>
              </a:path>
            </a:pathLst>
          </a:custGeom>
          <a:solidFill>
            <a:srgbClr val="403E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Picture 17" descr="A group of people in a row&#10;&#10;Description automatically generated">
            <a:extLst>
              <a:ext uri="{FF2B5EF4-FFF2-40B4-BE49-F238E27FC236}">
                <a16:creationId xmlns:a16="http://schemas.microsoft.com/office/drawing/2014/main" id="{14CDC05C-C510-D110-500B-D0F6673981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278" y="3542470"/>
            <a:ext cx="5302251" cy="2818159"/>
          </a:xfrm>
          <a:prstGeom prst="rect">
            <a:avLst/>
          </a:prstGeom>
        </p:spPr>
      </p:pic>
      <p:sp>
        <p:nvSpPr>
          <p:cNvPr id="20" name="object 5">
            <a:extLst>
              <a:ext uri="{FF2B5EF4-FFF2-40B4-BE49-F238E27FC236}">
                <a16:creationId xmlns:a16="http://schemas.microsoft.com/office/drawing/2014/main" id="{46DEACFF-FC74-E894-E27D-69C4487571B7}"/>
              </a:ext>
            </a:extLst>
          </p:cNvPr>
          <p:cNvSpPr/>
          <p:nvPr/>
        </p:nvSpPr>
        <p:spPr>
          <a:xfrm rot="5400000">
            <a:off x="3837780" y="6606384"/>
            <a:ext cx="96204" cy="5893434"/>
          </a:xfrm>
          <a:custGeom>
            <a:avLst/>
            <a:gdLst/>
            <a:ahLst/>
            <a:cxnLst/>
            <a:rect l="l" t="t" r="r" b="b"/>
            <a:pathLst>
              <a:path w="95250" h="9271000">
                <a:moveTo>
                  <a:pt x="0" y="9271000"/>
                </a:moveTo>
                <a:lnTo>
                  <a:pt x="95250" y="9271000"/>
                </a:lnTo>
                <a:lnTo>
                  <a:pt x="95250" y="0"/>
                </a:lnTo>
                <a:lnTo>
                  <a:pt x="0" y="0"/>
                </a:lnTo>
                <a:lnTo>
                  <a:pt x="0" y="9271000"/>
                </a:lnTo>
                <a:close/>
              </a:path>
            </a:pathLst>
          </a:custGeom>
          <a:solidFill>
            <a:srgbClr val="403E4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11">
            <a:extLst>
              <a:ext uri="{FF2B5EF4-FFF2-40B4-BE49-F238E27FC236}">
                <a16:creationId xmlns:a16="http://schemas.microsoft.com/office/drawing/2014/main" id="{7E55B06A-2905-EA15-D181-4FFBC9350B3A}"/>
              </a:ext>
            </a:extLst>
          </p:cNvPr>
          <p:cNvSpPr/>
          <p:nvPr/>
        </p:nvSpPr>
        <p:spPr>
          <a:xfrm>
            <a:off x="219118" y="146973"/>
            <a:ext cx="7134225" cy="9759027"/>
          </a:xfrm>
          <a:custGeom>
            <a:avLst/>
            <a:gdLst/>
            <a:ahLst/>
            <a:cxnLst/>
            <a:rect l="l" t="t" r="r" b="b"/>
            <a:pathLst>
              <a:path w="7134225" h="7343775">
                <a:moveTo>
                  <a:pt x="0" y="7343775"/>
                </a:moveTo>
                <a:lnTo>
                  <a:pt x="7134212" y="7343775"/>
                </a:lnTo>
                <a:lnTo>
                  <a:pt x="7134212" y="0"/>
                </a:lnTo>
                <a:lnTo>
                  <a:pt x="0" y="0"/>
                </a:lnTo>
                <a:lnTo>
                  <a:pt x="0" y="7343775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2">
            <a:extLst>
              <a:ext uri="{FF2B5EF4-FFF2-40B4-BE49-F238E27FC236}">
                <a16:creationId xmlns:a16="http://schemas.microsoft.com/office/drawing/2014/main" id="{03CADF9B-4513-7493-1779-30A28DBF3E10}"/>
              </a:ext>
            </a:extLst>
          </p:cNvPr>
          <p:cNvSpPr txBox="1"/>
          <p:nvPr/>
        </p:nvSpPr>
        <p:spPr>
          <a:xfrm>
            <a:off x="5023466" y="9689299"/>
            <a:ext cx="26504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Times New Roman"/>
                <a:cs typeface="Times New Roman"/>
              </a:rPr>
              <a:t>AMCO SIG </a:t>
            </a:r>
            <a:r>
              <a:rPr sz="900" dirty="0">
                <a:latin typeface="Times New Roman"/>
                <a:cs typeface="Times New Roman"/>
              </a:rPr>
              <a:t>Winter </a:t>
            </a:r>
            <a:r>
              <a:rPr sz="900" spc="-5" dirty="0">
                <a:latin typeface="Times New Roman"/>
                <a:cs typeface="Times New Roman"/>
              </a:rPr>
              <a:t>Newsletter </a:t>
            </a:r>
            <a:r>
              <a:rPr sz="900" dirty="0">
                <a:latin typeface="Times New Roman"/>
                <a:cs typeface="Times New Roman"/>
              </a:rPr>
              <a:t>| </a:t>
            </a:r>
            <a:r>
              <a:rPr sz="900" spc="-5" dirty="0">
                <a:latin typeface="Times New Roman"/>
                <a:cs typeface="Times New Roman"/>
              </a:rPr>
              <a:t>November</a:t>
            </a:r>
            <a:r>
              <a:rPr sz="900" spc="-80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2023</a:t>
            </a:r>
          </a:p>
        </p:txBody>
      </p:sp>
      <p:sp>
        <p:nvSpPr>
          <p:cNvPr id="2" name="object 2"/>
          <p:cNvSpPr/>
          <p:nvPr/>
        </p:nvSpPr>
        <p:spPr>
          <a:xfrm>
            <a:off x="6688788" y="1600200"/>
            <a:ext cx="619125" cy="7592757"/>
          </a:xfrm>
          <a:custGeom>
            <a:avLst/>
            <a:gdLst/>
            <a:ahLst/>
            <a:cxnLst/>
            <a:rect l="l" t="t" r="r" b="b"/>
            <a:pathLst>
              <a:path w="619125" h="9271000">
                <a:moveTo>
                  <a:pt x="0" y="9271000"/>
                </a:moveTo>
                <a:lnTo>
                  <a:pt x="619112" y="9271000"/>
                </a:lnTo>
                <a:lnTo>
                  <a:pt x="619112" y="0"/>
                </a:lnTo>
                <a:lnTo>
                  <a:pt x="0" y="0"/>
                </a:lnTo>
                <a:lnTo>
                  <a:pt x="0" y="92710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3289" y="639856"/>
            <a:ext cx="90486" cy="8554944"/>
          </a:xfrm>
          <a:custGeom>
            <a:avLst/>
            <a:gdLst/>
            <a:ahLst/>
            <a:cxnLst/>
            <a:rect l="l" t="t" r="r" b="b"/>
            <a:pathLst>
              <a:path w="95250" h="9271000">
                <a:moveTo>
                  <a:pt x="0" y="9271000"/>
                </a:moveTo>
                <a:lnTo>
                  <a:pt x="95250" y="9271000"/>
                </a:lnTo>
                <a:lnTo>
                  <a:pt x="95250" y="0"/>
                </a:lnTo>
                <a:lnTo>
                  <a:pt x="0" y="0"/>
                </a:lnTo>
                <a:lnTo>
                  <a:pt x="0" y="9271000"/>
                </a:lnTo>
                <a:close/>
              </a:path>
            </a:pathLst>
          </a:custGeom>
          <a:solidFill>
            <a:srgbClr val="403E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93539" y="639857"/>
            <a:ext cx="90486" cy="8635716"/>
          </a:xfrm>
          <a:custGeom>
            <a:avLst/>
            <a:gdLst/>
            <a:ahLst/>
            <a:cxnLst/>
            <a:rect l="l" t="t" r="r" b="b"/>
            <a:pathLst>
              <a:path w="95884" h="9271000">
                <a:moveTo>
                  <a:pt x="0" y="9271000"/>
                </a:moveTo>
                <a:lnTo>
                  <a:pt x="95262" y="9271000"/>
                </a:lnTo>
                <a:lnTo>
                  <a:pt x="95262" y="0"/>
                </a:lnTo>
                <a:lnTo>
                  <a:pt x="0" y="0"/>
                </a:lnTo>
                <a:lnTo>
                  <a:pt x="0" y="9271000"/>
                </a:lnTo>
                <a:close/>
              </a:path>
            </a:pathLst>
          </a:custGeom>
          <a:solidFill>
            <a:srgbClr val="403E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82690" y="5257800"/>
            <a:ext cx="5334000" cy="0"/>
          </a:xfrm>
          <a:custGeom>
            <a:avLst/>
            <a:gdLst/>
            <a:ahLst/>
            <a:cxnLst/>
            <a:rect l="l" t="t" r="r" b="b"/>
            <a:pathLst>
              <a:path w="5334000">
                <a:moveTo>
                  <a:pt x="0" y="0"/>
                </a:moveTo>
                <a:lnTo>
                  <a:pt x="5334000" y="0"/>
                </a:lnTo>
              </a:path>
            </a:pathLst>
          </a:custGeom>
          <a:ln w="9537">
            <a:solidFill>
              <a:srgbClr val="403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75388" y="7908931"/>
            <a:ext cx="5334000" cy="0"/>
          </a:xfrm>
          <a:custGeom>
            <a:avLst/>
            <a:gdLst/>
            <a:ahLst/>
            <a:cxnLst/>
            <a:rect l="l" t="t" r="r" b="b"/>
            <a:pathLst>
              <a:path w="5334000">
                <a:moveTo>
                  <a:pt x="0" y="0"/>
                </a:moveTo>
                <a:lnTo>
                  <a:pt x="5334000" y="0"/>
                </a:lnTo>
              </a:path>
            </a:pathLst>
          </a:custGeom>
          <a:ln w="9525">
            <a:solidFill>
              <a:srgbClr val="403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086500" y="923520"/>
            <a:ext cx="5316538" cy="40164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625" algn="ctr">
              <a:lnSpc>
                <a:spcPct val="100000"/>
              </a:lnSpc>
              <a:spcBef>
                <a:spcPts val="100"/>
              </a:spcBef>
            </a:pPr>
            <a:r>
              <a:rPr sz="1350" b="1" spc="-5" dirty="0">
                <a:solidFill>
                  <a:srgbClr val="00A188"/>
                </a:solidFill>
                <a:latin typeface="Arial"/>
                <a:cs typeface="Arial"/>
              </a:rPr>
              <a:t>Career</a:t>
            </a:r>
            <a:r>
              <a:rPr sz="1350" b="1" spc="-10" dirty="0">
                <a:solidFill>
                  <a:srgbClr val="00A188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00A188"/>
                </a:solidFill>
                <a:latin typeface="Arial"/>
                <a:cs typeface="Arial"/>
              </a:rPr>
              <a:t>Opportunities</a:t>
            </a:r>
            <a:endParaRPr sz="13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 dirty="0">
              <a:latin typeface="Arial"/>
              <a:cs typeface="Arial"/>
            </a:endParaRPr>
          </a:p>
          <a:p>
            <a:pPr marL="12700" marR="13970">
              <a:lnSpc>
                <a:spcPts val="1200"/>
              </a:lnSpc>
            </a:pPr>
            <a:r>
              <a:rPr sz="1050" dirty="0">
                <a:latin typeface="Arial"/>
                <a:cs typeface="Arial"/>
              </a:rPr>
              <a:t>Our members </a:t>
            </a:r>
            <a:r>
              <a:rPr sz="1050" spc="-5" dirty="0">
                <a:latin typeface="Arial"/>
                <a:cs typeface="Arial"/>
              </a:rPr>
              <a:t>have </a:t>
            </a:r>
            <a:r>
              <a:rPr sz="1050" dirty="0">
                <a:latin typeface="Arial"/>
                <a:cs typeface="Arial"/>
              </a:rPr>
              <a:t>shared the following </a:t>
            </a:r>
            <a:r>
              <a:rPr sz="1050" spc="-5" dirty="0">
                <a:latin typeface="Arial"/>
                <a:cs typeface="Arial"/>
              </a:rPr>
              <a:t>active job postings </a:t>
            </a:r>
            <a:r>
              <a:rPr sz="1050" dirty="0">
                <a:latin typeface="Arial"/>
                <a:cs typeface="Arial"/>
              </a:rPr>
              <a:t>for </a:t>
            </a:r>
            <a:r>
              <a:rPr sz="1050" spc="-5" dirty="0">
                <a:latin typeface="Arial"/>
                <a:cs typeface="Arial"/>
              </a:rPr>
              <a:t>optometrists at  ophthalmology departments across </a:t>
            </a:r>
            <a:r>
              <a:rPr sz="1050" dirty="0">
                <a:latin typeface="Arial"/>
                <a:cs typeface="Arial"/>
              </a:rPr>
              <a:t>the country. Follow the </a:t>
            </a:r>
            <a:r>
              <a:rPr sz="1050" spc="-5" dirty="0">
                <a:latin typeface="Arial"/>
                <a:cs typeface="Arial"/>
              </a:rPr>
              <a:t>links </a:t>
            </a:r>
            <a:r>
              <a:rPr sz="1050" dirty="0">
                <a:latin typeface="Arial"/>
                <a:cs typeface="Arial"/>
              </a:rPr>
              <a:t>to </a:t>
            </a:r>
            <a:r>
              <a:rPr sz="1050" spc="-5" dirty="0">
                <a:latin typeface="Arial"/>
                <a:cs typeface="Arial"/>
              </a:rPr>
              <a:t>learn </a:t>
            </a:r>
            <a:r>
              <a:rPr sz="1050" dirty="0">
                <a:latin typeface="Arial"/>
                <a:cs typeface="Arial"/>
              </a:rPr>
              <a:t>more </a:t>
            </a:r>
            <a:r>
              <a:rPr sz="1050" spc="-5" dirty="0">
                <a:latin typeface="Arial"/>
                <a:cs typeface="Arial"/>
              </a:rPr>
              <a:t>about each  </a:t>
            </a:r>
            <a:r>
              <a:rPr sz="1050" dirty="0">
                <a:latin typeface="Arial"/>
                <a:cs typeface="Arial"/>
              </a:rPr>
              <a:t>faculty </a:t>
            </a:r>
            <a:r>
              <a:rPr sz="1050" spc="-5" dirty="0">
                <a:latin typeface="Arial"/>
                <a:cs typeface="Arial"/>
              </a:rPr>
              <a:t>position and how </a:t>
            </a:r>
            <a:r>
              <a:rPr sz="1050" dirty="0">
                <a:latin typeface="Arial"/>
                <a:cs typeface="Arial"/>
              </a:rPr>
              <a:t>to</a:t>
            </a:r>
            <a:r>
              <a:rPr sz="1050" spc="-5" dirty="0">
                <a:latin typeface="Arial"/>
                <a:cs typeface="Arial"/>
              </a:rPr>
              <a:t> apply.</a:t>
            </a:r>
            <a:endParaRPr lang="en-US" sz="1050" spc="-5" dirty="0">
              <a:latin typeface="Arial"/>
              <a:cs typeface="Arial"/>
            </a:endParaRPr>
          </a:p>
          <a:p>
            <a:pPr marL="12700" marR="13970">
              <a:lnSpc>
                <a:spcPts val="1200"/>
              </a:lnSpc>
            </a:pPr>
            <a:endParaRPr sz="1050" dirty="0">
              <a:latin typeface="Arial"/>
              <a:cs typeface="Arial"/>
            </a:endParaRPr>
          </a:p>
          <a:p>
            <a:pPr marL="346075" marR="813435" indent="-171450">
              <a:lnSpc>
                <a:spcPts val="12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050" b="1" spc="-5" dirty="0">
                <a:solidFill>
                  <a:srgbClr val="00A188"/>
                </a:solidFill>
                <a:latin typeface="Arial"/>
                <a:cs typeface="Arial"/>
              </a:rPr>
              <a:t>Case </a:t>
            </a:r>
            <a:r>
              <a:rPr lang="en-US" sz="1050" b="1" dirty="0">
                <a:solidFill>
                  <a:srgbClr val="00A188"/>
                </a:solidFill>
                <a:latin typeface="Arial"/>
                <a:cs typeface="Arial"/>
              </a:rPr>
              <a:t>Western </a:t>
            </a:r>
            <a:r>
              <a:rPr lang="en-US" sz="1050" b="1" spc="-5" dirty="0">
                <a:solidFill>
                  <a:srgbClr val="00A188"/>
                </a:solidFill>
                <a:latin typeface="Arial"/>
                <a:cs typeface="Arial"/>
              </a:rPr>
              <a:t>Reserve University </a:t>
            </a:r>
            <a:r>
              <a:rPr lang="en-US" sz="1050" b="1" dirty="0">
                <a:solidFill>
                  <a:srgbClr val="00A188"/>
                </a:solidFill>
                <a:latin typeface="Arial"/>
                <a:cs typeface="Arial"/>
              </a:rPr>
              <a:t>(Cleveland, OH) - Full-time  Medical Optometrist</a:t>
            </a:r>
            <a:endParaRPr lang="en-US" sz="1050" dirty="0">
              <a:latin typeface="Arial"/>
              <a:cs typeface="Arial"/>
            </a:endParaRPr>
          </a:p>
          <a:p>
            <a:pPr marL="803275" marR="107950" lvl="1" indent="-17145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Arial"/>
                <a:cs typeface="Arial"/>
              </a:rPr>
              <a:t>Full-time Medical Optometrist </a:t>
            </a:r>
            <a:r>
              <a:rPr lang="en-US" sz="1000" spc="-5" dirty="0">
                <a:latin typeface="Arial"/>
                <a:cs typeface="Arial"/>
              </a:rPr>
              <a:t>at University Hospitals Cleveland </a:t>
            </a:r>
            <a:r>
              <a:rPr lang="en-US" sz="1000" dirty="0">
                <a:latin typeface="Arial"/>
                <a:cs typeface="Arial"/>
              </a:rPr>
              <a:t>Medical  </a:t>
            </a:r>
            <a:r>
              <a:rPr lang="en-US" sz="1000" spc="-5" dirty="0">
                <a:latin typeface="Arial"/>
                <a:cs typeface="Arial"/>
              </a:rPr>
              <a:t>Center and Case </a:t>
            </a:r>
            <a:r>
              <a:rPr lang="en-US" sz="1000" dirty="0">
                <a:latin typeface="Arial"/>
                <a:cs typeface="Arial"/>
              </a:rPr>
              <a:t>Western </a:t>
            </a:r>
            <a:r>
              <a:rPr lang="en-US" sz="1000" spc="-5" dirty="0">
                <a:latin typeface="Arial"/>
                <a:cs typeface="Arial"/>
              </a:rPr>
              <a:t>Reserve </a:t>
            </a:r>
            <a:r>
              <a:rPr lang="en-US" sz="1000" dirty="0">
                <a:latin typeface="Arial"/>
                <a:cs typeface="Arial"/>
              </a:rPr>
              <a:t>School </a:t>
            </a:r>
            <a:r>
              <a:rPr lang="en-US" sz="1000" spc="-5" dirty="0">
                <a:latin typeface="Arial"/>
                <a:cs typeface="Arial"/>
              </a:rPr>
              <a:t>of </a:t>
            </a:r>
            <a:r>
              <a:rPr lang="en-US" sz="1000" dirty="0">
                <a:latin typeface="Arial"/>
                <a:cs typeface="Arial"/>
              </a:rPr>
              <a:t>Medicine </a:t>
            </a:r>
            <a:r>
              <a:rPr lang="en-US" sz="1000" spc="-5" dirty="0">
                <a:latin typeface="Arial"/>
                <a:cs typeface="Arial"/>
              </a:rPr>
              <a:t>in Cleveland, </a:t>
            </a:r>
            <a:r>
              <a:rPr lang="en-US" sz="1000" dirty="0">
                <a:latin typeface="Arial"/>
                <a:cs typeface="Arial"/>
              </a:rPr>
              <a:t>Ohio.  </a:t>
            </a:r>
            <a:r>
              <a:rPr lang="en-US" sz="1000" spc="-5" dirty="0">
                <a:latin typeface="Arial"/>
                <a:cs typeface="Arial"/>
              </a:rPr>
              <a:t>Residency </a:t>
            </a:r>
            <a:r>
              <a:rPr lang="en-US" sz="1000" dirty="0">
                <a:latin typeface="Arial"/>
                <a:cs typeface="Arial"/>
              </a:rPr>
              <a:t>training </a:t>
            </a:r>
            <a:r>
              <a:rPr lang="en-US" sz="1000" spc="-5" dirty="0">
                <a:latin typeface="Arial"/>
                <a:cs typeface="Arial"/>
              </a:rPr>
              <a:t>is</a:t>
            </a:r>
            <a:r>
              <a:rPr lang="en-US" sz="1000" spc="-10" dirty="0">
                <a:latin typeface="Arial"/>
                <a:cs typeface="Arial"/>
              </a:rPr>
              <a:t> </a:t>
            </a:r>
            <a:r>
              <a:rPr lang="en-US" sz="1000" spc="-5" dirty="0">
                <a:latin typeface="Arial"/>
                <a:cs typeface="Arial"/>
              </a:rPr>
              <a:t>preferred.</a:t>
            </a:r>
            <a:endParaRPr lang="en-US" sz="1000" dirty="0">
              <a:latin typeface="Arial"/>
              <a:cs typeface="Arial"/>
            </a:endParaRPr>
          </a:p>
          <a:p>
            <a:pPr marL="803275" lvl="1" indent="-171450">
              <a:lnSpc>
                <a:spcPts val="114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Arial"/>
                <a:cs typeface="Arial"/>
              </a:rPr>
              <a:t>Please contact Thomas </a:t>
            </a:r>
            <a:r>
              <a:rPr lang="en-US" sz="1000" dirty="0" err="1">
                <a:latin typeface="Arial"/>
                <a:cs typeface="Arial"/>
              </a:rPr>
              <a:t>Stokkermans</a:t>
            </a:r>
            <a:r>
              <a:rPr lang="en-US" sz="1000" dirty="0">
                <a:latin typeface="Arial"/>
                <a:cs typeface="Arial"/>
              </a:rPr>
              <a:t>, OD, PhD, FAAO,</a:t>
            </a:r>
            <a:r>
              <a:rPr lang="en-US" sz="1000" spc="-20" dirty="0">
                <a:latin typeface="Arial"/>
                <a:cs typeface="Arial"/>
              </a:rPr>
              <a:t> </a:t>
            </a:r>
            <a:r>
              <a:rPr lang="en-US" sz="1000" spc="-5" dirty="0">
                <a:latin typeface="Arial"/>
                <a:cs typeface="Arial"/>
              </a:rPr>
              <a:t>at </a:t>
            </a:r>
            <a:r>
              <a:rPr lang="en-US" sz="1000" b="1" u="sng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2"/>
              </a:rPr>
              <a:t>thomas.stokkermans@uhhospitals.org</a:t>
            </a:r>
            <a:endParaRPr lang="en-US" sz="1050" b="1" u="sng" spc="-5" dirty="0">
              <a:solidFill>
                <a:srgbClr val="00A188"/>
              </a:solidFill>
              <a:uFill>
                <a:solidFill>
                  <a:srgbClr val="00A188"/>
                </a:solidFill>
              </a:uFill>
              <a:latin typeface="Arial"/>
              <a:cs typeface="Arial"/>
              <a:hlinkClick r:id="rId3"/>
            </a:endParaRPr>
          </a:p>
          <a:p>
            <a:pPr marL="346075" marR="813435" indent="-171450">
              <a:lnSpc>
                <a:spcPts val="12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sz="1050" b="1" u="sng" spc="-5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3"/>
              </a:rPr>
              <a:t>Johns Hopkins University </a:t>
            </a:r>
            <a:r>
              <a:rPr sz="1050" b="1" u="sng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3"/>
              </a:rPr>
              <a:t>(Baltimore, MD) </a:t>
            </a:r>
            <a:r>
              <a:rPr lang="en-US" sz="1050" b="1" u="sng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3"/>
              </a:rPr>
              <a:t>–</a:t>
            </a:r>
            <a:r>
              <a:rPr sz="1050" b="1" u="sng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3"/>
              </a:rPr>
              <a:t> Vision</a:t>
            </a:r>
            <a:r>
              <a:rPr lang="en-US" sz="1050" b="1" u="sng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50" b="1" u="sng" spc="-5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3"/>
              </a:rPr>
              <a:t>Rehabilitation </a:t>
            </a:r>
            <a:endParaRPr lang="en-US" sz="1050" b="1" u="sng" spc="-5" dirty="0">
              <a:solidFill>
                <a:srgbClr val="00A188"/>
              </a:solidFill>
              <a:uFill>
                <a:solidFill>
                  <a:srgbClr val="00A188"/>
                </a:solidFill>
              </a:uFill>
              <a:latin typeface="Arial"/>
              <a:cs typeface="Arial"/>
            </a:endParaRPr>
          </a:p>
          <a:p>
            <a:pPr marL="346075" marR="5080" indent="-171450">
              <a:lnSpc>
                <a:spcPts val="1200"/>
              </a:lnSpc>
              <a:spcBef>
                <a:spcPts val="60"/>
              </a:spcBef>
              <a:buFont typeface="Arial" panose="020B0604020202020204" pitchFamily="34" charset="0"/>
              <a:buChar char="•"/>
            </a:pPr>
            <a:endParaRPr sz="1050" dirty="0">
              <a:latin typeface="Arial"/>
              <a:cs typeface="Arial"/>
            </a:endParaRPr>
          </a:p>
          <a:p>
            <a:pPr marL="346075" indent="-171450">
              <a:lnSpc>
                <a:spcPts val="1170"/>
              </a:lnSpc>
              <a:buFont typeface="Arial" panose="020B0604020202020204" pitchFamily="34" charset="0"/>
              <a:buChar char="•"/>
            </a:pPr>
            <a:r>
              <a:rPr sz="1050" b="1" u="sng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4"/>
              </a:rPr>
              <a:t>Medical </a:t>
            </a:r>
            <a:r>
              <a:rPr sz="1050" b="1" u="sng" spc="-5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4"/>
              </a:rPr>
              <a:t>College </a:t>
            </a:r>
            <a:r>
              <a:rPr sz="1050" b="1" u="sng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4"/>
              </a:rPr>
              <a:t>of Wisconsin (Milwaukee, WI) - </a:t>
            </a:r>
            <a:r>
              <a:rPr sz="1050" b="1" u="sng" spc="-5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4"/>
              </a:rPr>
              <a:t>Comprehensive</a:t>
            </a:r>
            <a:r>
              <a:rPr sz="1050" b="1" u="sng" spc="-40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050" b="1" u="sng" spc="-5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4"/>
              </a:rPr>
              <a:t>Care</a:t>
            </a:r>
            <a:endParaRPr lang="en-US" sz="1050" b="1" u="sng" spc="-5" dirty="0">
              <a:solidFill>
                <a:srgbClr val="00A188"/>
              </a:solidFill>
              <a:uFill>
                <a:solidFill>
                  <a:srgbClr val="00A188"/>
                </a:solidFill>
              </a:uFill>
              <a:latin typeface="Arial"/>
              <a:cs typeface="Arial"/>
            </a:endParaRPr>
          </a:p>
          <a:p>
            <a:pPr marL="346075" indent="-171450">
              <a:lnSpc>
                <a:spcPts val="1170"/>
              </a:lnSpc>
              <a:buFont typeface="Arial" panose="020B0604020202020204" pitchFamily="34" charset="0"/>
              <a:buChar char="•"/>
            </a:pPr>
            <a:endParaRPr lang="en-US" sz="1050" b="1" u="sng" spc="-5" dirty="0">
              <a:solidFill>
                <a:srgbClr val="00A188"/>
              </a:solidFill>
              <a:uFill>
                <a:solidFill>
                  <a:srgbClr val="00A188"/>
                </a:solidFill>
              </a:uFill>
              <a:latin typeface="Arial"/>
              <a:cs typeface="Arial"/>
            </a:endParaRPr>
          </a:p>
          <a:p>
            <a:pPr marL="346075" indent="-171450">
              <a:lnSpc>
                <a:spcPts val="1170"/>
              </a:lnSpc>
              <a:buFont typeface="Arial" panose="020B0604020202020204" pitchFamily="34" charset="0"/>
              <a:buChar char="•"/>
            </a:pPr>
            <a:r>
              <a:rPr lang="en-US" sz="1050" b="1" u="sng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5"/>
              </a:rPr>
              <a:t>Oregon </a:t>
            </a:r>
            <a:r>
              <a:rPr lang="en-US" sz="1050" b="1" u="sng" spc="-5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5"/>
              </a:rPr>
              <a:t>Health </a:t>
            </a:r>
            <a:r>
              <a:rPr lang="en-US" sz="1050" b="1" u="sng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5"/>
              </a:rPr>
              <a:t>&amp; Science </a:t>
            </a:r>
            <a:r>
              <a:rPr lang="en-US" sz="1050" b="1" u="sng" spc="-5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5"/>
              </a:rPr>
              <a:t>University </a:t>
            </a:r>
            <a:r>
              <a:rPr lang="en-US" sz="1050" b="1" u="sng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5"/>
              </a:rPr>
              <a:t>(Hood </a:t>
            </a:r>
            <a:r>
              <a:rPr lang="en-US" sz="1050" b="1" u="sng" spc="-5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5"/>
              </a:rPr>
              <a:t>River, </a:t>
            </a:r>
            <a:r>
              <a:rPr lang="en-US" sz="1050" b="1" u="sng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5"/>
              </a:rPr>
              <a:t>OR) - Primary </a:t>
            </a:r>
            <a:r>
              <a:rPr lang="en-US" sz="1050" b="1" u="sng" spc="-5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5"/>
              </a:rPr>
              <a:t>Care, Contact </a:t>
            </a:r>
            <a:r>
              <a:rPr lang="en-US" sz="1050" b="1" u="sng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5"/>
              </a:rPr>
              <a:t>Lenses</a:t>
            </a:r>
            <a:endParaRPr lang="en-US" sz="1050" b="1" u="sng" spc="-5" dirty="0">
              <a:solidFill>
                <a:srgbClr val="00A188"/>
              </a:solidFill>
              <a:uFill>
                <a:solidFill>
                  <a:srgbClr val="00A188"/>
                </a:solidFill>
              </a:uFill>
              <a:latin typeface="Arial"/>
              <a:cs typeface="Arial"/>
            </a:endParaRPr>
          </a:p>
          <a:p>
            <a:pPr marL="346075" indent="-171450">
              <a:lnSpc>
                <a:spcPts val="1170"/>
              </a:lnSpc>
              <a:buFont typeface="Arial" panose="020B0604020202020204" pitchFamily="34" charset="0"/>
              <a:buChar char="•"/>
            </a:pPr>
            <a:endParaRPr lang="en-US" sz="1050" b="1" u="sng" spc="-5" dirty="0">
              <a:solidFill>
                <a:srgbClr val="00A188"/>
              </a:solidFill>
              <a:uFill>
                <a:solidFill>
                  <a:srgbClr val="00A188"/>
                </a:solidFill>
              </a:uFill>
              <a:latin typeface="Arial"/>
              <a:cs typeface="Arial"/>
            </a:endParaRPr>
          </a:p>
          <a:p>
            <a:pPr marL="346075" indent="-171450">
              <a:lnSpc>
                <a:spcPts val="1170"/>
              </a:lnSpc>
              <a:buFont typeface="Arial" panose="020B0604020202020204" pitchFamily="34" charset="0"/>
              <a:buChar char="•"/>
            </a:pPr>
            <a:r>
              <a:rPr lang="en-US" sz="1050" b="1" u="sng" spc="-5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6"/>
              </a:rPr>
              <a:t>University </a:t>
            </a:r>
            <a:r>
              <a:rPr lang="en-US" sz="1050" b="1" u="sng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6"/>
              </a:rPr>
              <a:t>of Michigan (Ann </a:t>
            </a:r>
            <a:r>
              <a:rPr lang="en-US" sz="1050" b="1" u="sng" spc="-5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6"/>
              </a:rPr>
              <a:t>Arbor, </a:t>
            </a:r>
            <a:r>
              <a:rPr lang="en-US" sz="1050" b="1" u="sng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6"/>
              </a:rPr>
              <a:t>MI) - Pediatric</a:t>
            </a:r>
            <a:r>
              <a:rPr lang="en-US" sz="1050" b="1" u="sng" spc="-50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lang="en-US" sz="1050" b="1" u="sng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6"/>
              </a:rPr>
              <a:t>Optometry</a:t>
            </a:r>
            <a:endParaRPr lang="en-US" sz="1050" u="sng" dirty="0">
              <a:uFill>
                <a:solidFill>
                  <a:srgbClr val="00A188"/>
                </a:solidFill>
              </a:uFill>
              <a:latin typeface="Arial"/>
              <a:cs typeface="Arial"/>
            </a:endParaRPr>
          </a:p>
          <a:p>
            <a:pPr marL="346075" indent="-171450">
              <a:lnSpc>
                <a:spcPts val="1170"/>
              </a:lnSpc>
              <a:buFont typeface="Arial" panose="020B0604020202020204" pitchFamily="34" charset="0"/>
              <a:buChar char="•"/>
            </a:pPr>
            <a:endParaRPr lang="en-US" sz="1050" b="1" u="sng" spc="-5" dirty="0">
              <a:solidFill>
                <a:srgbClr val="00A188"/>
              </a:solidFill>
              <a:uFill>
                <a:solidFill>
                  <a:srgbClr val="00A188"/>
                </a:solidFill>
              </a:uFill>
              <a:latin typeface="Arial"/>
              <a:cs typeface="Arial"/>
              <a:hlinkClick r:id="rId7"/>
            </a:endParaRPr>
          </a:p>
          <a:p>
            <a:pPr marL="346075" indent="-171450">
              <a:lnSpc>
                <a:spcPts val="1170"/>
              </a:lnSpc>
              <a:buFont typeface="Arial" panose="020B0604020202020204" pitchFamily="34" charset="0"/>
              <a:buChar char="•"/>
            </a:pPr>
            <a:r>
              <a:rPr lang="en-US" sz="1050" b="1" u="sng" spc="-5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7"/>
              </a:rPr>
              <a:t>Virginia Commonwealth University Medical Center (Richmond, VA) – Ocular Disease, Contact Lenses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82690" y="5435292"/>
            <a:ext cx="5271770" cy="2329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7630" algn="ctr">
              <a:lnSpc>
                <a:spcPct val="100000"/>
              </a:lnSpc>
              <a:spcBef>
                <a:spcPts val="100"/>
              </a:spcBef>
            </a:pPr>
            <a:r>
              <a:rPr sz="1350" b="1" dirty="0">
                <a:solidFill>
                  <a:srgbClr val="00A188"/>
                </a:solidFill>
                <a:latin typeface="Arial"/>
                <a:cs typeface="Arial"/>
              </a:rPr>
              <a:t>Website</a:t>
            </a:r>
            <a:endParaRPr sz="1350" dirty="0">
              <a:latin typeface="Arial"/>
              <a:cs typeface="Arial"/>
            </a:endParaRPr>
          </a:p>
          <a:p>
            <a:pPr marL="12700" marR="70485">
              <a:lnSpc>
                <a:spcPts val="1200"/>
              </a:lnSpc>
              <a:spcBef>
                <a:spcPts val="1245"/>
              </a:spcBef>
            </a:pP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We know many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of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you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are not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receiving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our emails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through the Academy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listserv, as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the  SIGs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and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Sections community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websites are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still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being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renovated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by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the AAO. We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are 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creating a separate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email list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to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ensure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communications reach you.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Remember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to check  your spam/junk folders for AAO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announcements, as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many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academic institutions have 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strong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privacy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filters! Also,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if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you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haven’t already, please update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your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profile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settings to 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include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the AMCO SIG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as one of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the selected special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interest</a:t>
            </a:r>
            <a:r>
              <a:rPr sz="1050" spc="-30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groups.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 dirty="0">
              <a:latin typeface="Arial"/>
              <a:cs typeface="Arial"/>
            </a:endParaRPr>
          </a:p>
          <a:p>
            <a:pPr marL="12700" marR="174625">
              <a:lnSpc>
                <a:spcPts val="1200"/>
              </a:lnSpc>
            </a:pP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We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are working with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the Academy to create a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platform on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the </a:t>
            </a:r>
            <a:r>
              <a:rPr sz="1050" b="1" u="sng" spc="-5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8"/>
              </a:rPr>
              <a:t>AMCO </a:t>
            </a:r>
            <a:r>
              <a:rPr sz="1050" b="1" u="sng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8"/>
              </a:rPr>
              <a:t>SIG page</a:t>
            </a:r>
            <a:r>
              <a:rPr sz="1050" b="1" dirty="0">
                <a:solidFill>
                  <a:srgbClr val="00A188"/>
                </a:solidFill>
                <a:latin typeface="Arial"/>
                <a:cs typeface="Arial"/>
                <a:hlinkClick r:id="rId8"/>
              </a:rPr>
              <a:t>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so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our 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members can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interact and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share resources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with each</a:t>
            </a:r>
            <a:r>
              <a:rPr sz="1050" spc="-20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other.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</a:pP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For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now, if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you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want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to share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news or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career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opportunities with our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members,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please use 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the contact form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on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the SIG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website or </a:t>
            </a: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contact the current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Communications Chair,</a:t>
            </a:r>
            <a:r>
              <a:rPr sz="1050" spc="-60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Dr.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ts val="1170"/>
              </a:lnSpc>
            </a:pPr>
            <a:r>
              <a:rPr sz="1050" dirty="0">
                <a:solidFill>
                  <a:srgbClr val="252C2F"/>
                </a:solidFill>
                <a:latin typeface="Arial"/>
                <a:cs typeface="Arial"/>
              </a:rPr>
              <a:t>Steven Quan, 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at</a:t>
            </a:r>
            <a:r>
              <a:rPr sz="1050" spc="-10" dirty="0">
                <a:solidFill>
                  <a:srgbClr val="252C2F"/>
                </a:solidFill>
                <a:latin typeface="Arial"/>
                <a:cs typeface="Arial"/>
              </a:rPr>
              <a:t> </a:t>
            </a:r>
            <a:r>
              <a:rPr sz="1050" b="1" u="sng" spc="-5" dirty="0">
                <a:solidFill>
                  <a:srgbClr val="00A188"/>
                </a:solidFill>
                <a:uFill>
                  <a:solidFill>
                    <a:srgbClr val="00A188"/>
                  </a:solidFill>
                </a:uFill>
                <a:latin typeface="Arial"/>
                <a:cs typeface="Arial"/>
                <a:hlinkClick r:id="rId9"/>
              </a:rPr>
              <a:t>scquan@bsd.uchicago.edu</a:t>
            </a:r>
            <a:r>
              <a:rPr sz="1050" spc="-5" dirty="0">
                <a:solidFill>
                  <a:srgbClr val="252C2F"/>
                </a:solidFill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02584" y="8081969"/>
            <a:ext cx="10795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STAY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CONNECTED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8">
            <a:extLst>
              <a:ext uri="{FF2B5EF4-FFF2-40B4-BE49-F238E27FC236}">
                <a16:creationId xmlns:a16="http://schemas.microsoft.com/office/drawing/2014/main" id="{C0579DE4-7A8B-AF33-D57D-772E353FECFC}"/>
              </a:ext>
            </a:extLst>
          </p:cNvPr>
          <p:cNvSpPr/>
          <p:nvPr/>
        </p:nvSpPr>
        <p:spPr>
          <a:xfrm>
            <a:off x="3051825" y="8349360"/>
            <a:ext cx="304800" cy="3048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9">
            <a:extLst>
              <a:ext uri="{FF2B5EF4-FFF2-40B4-BE49-F238E27FC236}">
                <a16:creationId xmlns:a16="http://schemas.microsoft.com/office/drawing/2014/main" id="{14121742-EBCE-7C6E-739A-B32D548E7803}"/>
              </a:ext>
            </a:extLst>
          </p:cNvPr>
          <p:cNvSpPr/>
          <p:nvPr/>
        </p:nvSpPr>
        <p:spPr>
          <a:xfrm>
            <a:off x="3423300" y="8349360"/>
            <a:ext cx="304800" cy="3048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0">
            <a:extLst>
              <a:ext uri="{FF2B5EF4-FFF2-40B4-BE49-F238E27FC236}">
                <a16:creationId xmlns:a16="http://schemas.microsoft.com/office/drawing/2014/main" id="{5BE19E18-AE07-EB51-6FDC-650ED2F3D5DE}"/>
              </a:ext>
            </a:extLst>
          </p:cNvPr>
          <p:cNvSpPr/>
          <p:nvPr/>
        </p:nvSpPr>
        <p:spPr>
          <a:xfrm>
            <a:off x="3794775" y="8349360"/>
            <a:ext cx="304800" cy="3048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11">
            <a:extLst>
              <a:ext uri="{FF2B5EF4-FFF2-40B4-BE49-F238E27FC236}">
                <a16:creationId xmlns:a16="http://schemas.microsoft.com/office/drawing/2014/main" id="{38EDCDD8-6492-E39F-7416-C4E8B5729536}"/>
              </a:ext>
            </a:extLst>
          </p:cNvPr>
          <p:cNvSpPr/>
          <p:nvPr/>
        </p:nvSpPr>
        <p:spPr>
          <a:xfrm>
            <a:off x="4166250" y="8349360"/>
            <a:ext cx="304800" cy="3048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12">
            <a:extLst>
              <a:ext uri="{FF2B5EF4-FFF2-40B4-BE49-F238E27FC236}">
                <a16:creationId xmlns:a16="http://schemas.microsoft.com/office/drawing/2014/main" id="{312DD80E-5449-98CF-5D6D-6852B07C82EA}"/>
              </a:ext>
            </a:extLst>
          </p:cNvPr>
          <p:cNvSpPr txBox="1"/>
          <p:nvPr/>
        </p:nvSpPr>
        <p:spPr>
          <a:xfrm>
            <a:off x="1271603" y="8845164"/>
            <a:ext cx="49053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D5D5D"/>
                </a:solidFill>
                <a:latin typeface="Verdana"/>
                <a:cs typeface="Verdana"/>
              </a:rPr>
              <a:t>American Academy of </a:t>
            </a:r>
            <a:r>
              <a:rPr sz="900" spc="-5" dirty="0">
                <a:solidFill>
                  <a:srgbClr val="5D5D5D"/>
                </a:solidFill>
                <a:latin typeface="Verdana"/>
                <a:cs typeface="Verdana"/>
              </a:rPr>
              <a:t>Optometry </a:t>
            </a:r>
            <a:r>
              <a:rPr sz="900" dirty="0">
                <a:solidFill>
                  <a:srgbClr val="5D5D5D"/>
                </a:solidFill>
                <a:latin typeface="Verdana"/>
                <a:cs typeface="Verdana"/>
              </a:rPr>
              <a:t>| </a:t>
            </a:r>
            <a:r>
              <a:rPr sz="900" spc="-5" dirty="0">
                <a:solidFill>
                  <a:srgbClr val="1154CC"/>
                </a:solidFill>
                <a:latin typeface="Arial"/>
                <a:cs typeface="Arial"/>
                <a:hlinkClick r:id="rId14"/>
              </a:rPr>
              <a:t>925 </a:t>
            </a:r>
            <a:r>
              <a:rPr sz="900" dirty="0">
                <a:solidFill>
                  <a:srgbClr val="1154CC"/>
                </a:solidFill>
                <a:latin typeface="Arial"/>
                <a:cs typeface="Arial"/>
                <a:hlinkClick r:id="rId14"/>
              </a:rPr>
              <a:t>S Semoran Blvd</a:t>
            </a:r>
            <a:r>
              <a:rPr sz="900" dirty="0">
                <a:solidFill>
                  <a:srgbClr val="5D5D5D"/>
                </a:solidFill>
                <a:latin typeface="Verdana"/>
                <a:cs typeface="Verdana"/>
              </a:rPr>
              <a:t>, </a:t>
            </a:r>
            <a:r>
              <a:rPr sz="900" dirty="0">
                <a:solidFill>
                  <a:srgbClr val="1154CC"/>
                </a:solidFill>
                <a:latin typeface="Arial"/>
                <a:cs typeface="Arial"/>
                <a:hlinkClick r:id="rId14"/>
              </a:rPr>
              <a:t>Suite </a:t>
            </a:r>
            <a:r>
              <a:rPr sz="900" spc="-5" dirty="0">
                <a:solidFill>
                  <a:srgbClr val="1154CC"/>
                </a:solidFill>
                <a:latin typeface="Arial"/>
                <a:cs typeface="Arial"/>
                <a:hlinkClick r:id="rId14"/>
              </a:rPr>
              <a:t>120</a:t>
            </a:r>
            <a:r>
              <a:rPr sz="900" spc="-5" dirty="0">
                <a:solidFill>
                  <a:srgbClr val="5D5D5D"/>
                </a:solidFill>
                <a:latin typeface="Verdana"/>
                <a:cs typeface="Verdana"/>
              </a:rPr>
              <a:t>, </a:t>
            </a:r>
            <a:r>
              <a:rPr sz="900" dirty="0">
                <a:solidFill>
                  <a:srgbClr val="1154CC"/>
                </a:solidFill>
                <a:latin typeface="Arial"/>
                <a:cs typeface="Arial"/>
                <a:hlinkClick r:id="rId14"/>
              </a:rPr>
              <a:t>Winter Park, FL</a:t>
            </a:r>
            <a:r>
              <a:rPr sz="900" spc="-100" dirty="0">
                <a:solidFill>
                  <a:srgbClr val="1154CC"/>
                </a:solidFill>
                <a:latin typeface="Arial"/>
                <a:cs typeface="Arial"/>
                <a:hlinkClick r:id="rId14"/>
              </a:rPr>
              <a:t> </a:t>
            </a:r>
            <a:r>
              <a:rPr sz="900" spc="-5" dirty="0">
                <a:solidFill>
                  <a:srgbClr val="1154CC"/>
                </a:solidFill>
                <a:latin typeface="Arial"/>
                <a:cs typeface="Arial"/>
                <a:hlinkClick r:id="rId14"/>
              </a:rPr>
              <a:t>32792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1" name="object 5">
            <a:extLst>
              <a:ext uri="{FF2B5EF4-FFF2-40B4-BE49-F238E27FC236}">
                <a16:creationId xmlns:a16="http://schemas.microsoft.com/office/drawing/2014/main" id="{5AFC1CF9-9189-35C8-DC23-25F6502FFA27}"/>
              </a:ext>
            </a:extLst>
          </p:cNvPr>
          <p:cNvSpPr/>
          <p:nvPr/>
        </p:nvSpPr>
        <p:spPr>
          <a:xfrm rot="5400000">
            <a:off x="3681903" y="6280772"/>
            <a:ext cx="96204" cy="5893434"/>
          </a:xfrm>
          <a:custGeom>
            <a:avLst/>
            <a:gdLst/>
            <a:ahLst/>
            <a:cxnLst/>
            <a:rect l="l" t="t" r="r" b="b"/>
            <a:pathLst>
              <a:path w="95250" h="9271000">
                <a:moveTo>
                  <a:pt x="0" y="9271000"/>
                </a:moveTo>
                <a:lnTo>
                  <a:pt x="95250" y="9271000"/>
                </a:lnTo>
                <a:lnTo>
                  <a:pt x="95250" y="0"/>
                </a:lnTo>
                <a:lnTo>
                  <a:pt x="0" y="0"/>
                </a:lnTo>
                <a:lnTo>
                  <a:pt x="0" y="9271000"/>
                </a:lnTo>
                <a:close/>
              </a:path>
            </a:pathLst>
          </a:custGeom>
          <a:solidFill>
            <a:srgbClr val="403E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5">
            <a:extLst>
              <a:ext uri="{FF2B5EF4-FFF2-40B4-BE49-F238E27FC236}">
                <a16:creationId xmlns:a16="http://schemas.microsoft.com/office/drawing/2014/main" id="{7E33D408-5B54-1102-8C52-8944D0A24E75}"/>
              </a:ext>
            </a:extLst>
          </p:cNvPr>
          <p:cNvSpPr/>
          <p:nvPr/>
        </p:nvSpPr>
        <p:spPr>
          <a:xfrm rot="5400000">
            <a:off x="3687936" y="-2258759"/>
            <a:ext cx="96204" cy="5893434"/>
          </a:xfrm>
          <a:custGeom>
            <a:avLst/>
            <a:gdLst/>
            <a:ahLst/>
            <a:cxnLst/>
            <a:rect l="l" t="t" r="r" b="b"/>
            <a:pathLst>
              <a:path w="95250" h="9271000">
                <a:moveTo>
                  <a:pt x="0" y="9271000"/>
                </a:moveTo>
                <a:lnTo>
                  <a:pt x="95250" y="9271000"/>
                </a:lnTo>
                <a:lnTo>
                  <a:pt x="95250" y="0"/>
                </a:lnTo>
                <a:lnTo>
                  <a:pt x="0" y="0"/>
                </a:lnTo>
                <a:lnTo>
                  <a:pt x="0" y="9271000"/>
                </a:lnTo>
                <a:close/>
              </a:path>
            </a:pathLst>
          </a:custGeom>
          <a:solidFill>
            <a:srgbClr val="403E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16">
            <a:extLst>
              <a:ext uri="{FF2B5EF4-FFF2-40B4-BE49-F238E27FC236}">
                <a16:creationId xmlns:a16="http://schemas.microsoft.com/office/drawing/2014/main" id="{93B886D1-AB63-CE94-B055-65315E41B0DA}"/>
              </a:ext>
            </a:extLst>
          </p:cNvPr>
          <p:cNvSpPr/>
          <p:nvPr/>
        </p:nvSpPr>
        <p:spPr>
          <a:xfrm>
            <a:off x="783287" y="9194799"/>
            <a:ext cx="5899467" cy="302397"/>
          </a:xfrm>
          <a:custGeom>
            <a:avLst/>
            <a:gdLst/>
            <a:ahLst/>
            <a:cxnLst/>
            <a:rect l="l" t="t" r="r" b="b"/>
            <a:pathLst>
              <a:path w="5715000" h="323850">
                <a:moveTo>
                  <a:pt x="0" y="0"/>
                </a:moveTo>
                <a:lnTo>
                  <a:pt x="5715000" y="0"/>
                </a:lnTo>
                <a:lnTo>
                  <a:pt x="5715000" y="323850"/>
                </a:lnTo>
                <a:lnTo>
                  <a:pt x="0" y="323850"/>
                </a:lnTo>
                <a:lnTo>
                  <a:pt x="0" y="0"/>
                </a:lnTo>
                <a:close/>
              </a:path>
            </a:pathLst>
          </a:custGeom>
          <a:solidFill>
            <a:srgbClr val="403E4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1085</Words>
  <Application>Microsoft Office PowerPoint</Application>
  <PresentationFormat>Custom</PresentationFormat>
  <Paragraphs>82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French Script MT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Gmail - AMCO SIG Winter Newsletter | November 2023</dc:title>
  <dc:creator>HQ</dc:creator>
  <cp:lastModifiedBy>Quan, Adrienne</cp:lastModifiedBy>
  <cp:revision>9</cp:revision>
  <dcterms:created xsi:type="dcterms:W3CDTF">2023-12-19T17:01:36Z</dcterms:created>
  <dcterms:modified xsi:type="dcterms:W3CDTF">2023-12-19T17:59:41Z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2023-12-19T00:00:00Z</vt:filetime>
  </property>
  <property fmtid="{D5CDD505-2E9C-101B-9397-08002B2CF9AE}" pid="3" name="Creator">
    <vt:lpwstr>Google Chrome </vt:lpwstr>
  </property>
  <property fmtid="{D5CDD505-2E9C-101B-9397-08002B2CF9AE}" pid="4" name="LastSaved">
    <vt:filetime>2023-12-19T00:00:00Z</vt:filetime>
  </property>
</Properties>
</file>